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Lst>
  <p:sldSz cx="38404800" cy="34747200"/>
  <p:notesSz cx="6858000" cy="9144000"/>
  <p:embeddedFontLst>
    <p:embeddedFont>
      <p:font typeface="IBM Plex Sans" charset="1" panose="020B0503050203000203"/>
      <p:regular r:id="rId7"/>
    </p:embeddedFont>
    <p:embeddedFont>
      <p:font typeface="Proxima Nova Bold" charset="1" panose="02000506030000020004"/>
      <p:regular r:id="rId8"/>
    </p:embeddedFont>
    <p:embeddedFont>
      <p:font typeface="Proxima Nova" charset="1" panose="02000506030000020004"/>
      <p:regular r:id="rId9"/>
    </p:embeddedFont>
    <p:embeddedFont>
      <p:font typeface="Proxima Nova Italics" charset="1" panose="02000506030000020004"/>
      <p:regular r:id="rId1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fonts/font10.fntdata" Type="http://schemas.openxmlformats.org/officeDocument/2006/relationships/font"/><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fonts/font7.fntdata" Type="http://schemas.openxmlformats.org/officeDocument/2006/relationships/font"/><Relationship Id="rId8" Target="fonts/font8.fntdata" Type="http://schemas.openxmlformats.org/officeDocument/2006/relationships/font"/><Relationship Id="rId9" Target="fonts/font9.fntdata" Type="http://schemas.openxmlformats.org/officeDocument/2006/relationships/font"/></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jpe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582D83"/>
        </a:solidFill>
      </p:bgPr>
    </p:bg>
    <p:spTree>
      <p:nvGrpSpPr>
        <p:cNvPr id="1" name=""/>
        <p:cNvGrpSpPr/>
        <p:nvPr/>
      </p:nvGrpSpPr>
      <p:grpSpPr>
        <a:xfrm>
          <a:off x="0" y="0"/>
          <a:ext cx="0" cy="0"/>
          <a:chOff x="0" y="0"/>
          <a:chExt cx="0" cy="0"/>
        </a:xfrm>
      </p:grpSpPr>
      <p:grpSp>
        <p:nvGrpSpPr>
          <p:cNvPr name="Group 2" id="2"/>
          <p:cNvGrpSpPr/>
          <p:nvPr/>
        </p:nvGrpSpPr>
        <p:grpSpPr>
          <a:xfrm rot="0">
            <a:off x="-778122" y="-247058"/>
            <a:ext cx="40168963" cy="35684821"/>
            <a:chOff x="0" y="0"/>
            <a:chExt cx="3132083" cy="2782442"/>
          </a:xfrm>
        </p:grpSpPr>
        <p:sp>
          <p:nvSpPr>
            <p:cNvPr name="Freeform 3" id="3"/>
            <p:cNvSpPr/>
            <p:nvPr/>
          </p:nvSpPr>
          <p:spPr>
            <a:xfrm flipH="false" flipV="false" rot="0">
              <a:off x="0" y="0"/>
              <a:ext cx="3132083" cy="2782442"/>
            </a:xfrm>
            <a:custGeom>
              <a:avLst/>
              <a:gdLst/>
              <a:ahLst/>
              <a:cxnLst/>
              <a:rect r="r" b="b" t="t" l="l"/>
              <a:pathLst>
                <a:path h="2782442" w="3132083">
                  <a:moveTo>
                    <a:pt x="0" y="0"/>
                  </a:moveTo>
                  <a:lnTo>
                    <a:pt x="3132083" y="0"/>
                  </a:lnTo>
                  <a:lnTo>
                    <a:pt x="3132083" y="2782442"/>
                  </a:lnTo>
                  <a:lnTo>
                    <a:pt x="0" y="2782442"/>
                  </a:lnTo>
                  <a:close/>
                </a:path>
              </a:pathLst>
            </a:custGeom>
            <a:solidFill>
              <a:srgbClr val="582D83"/>
            </a:solidFill>
          </p:spPr>
        </p:sp>
        <p:sp>
          <p:nvSpPr>
            <p:cNvPr name="TextBox 4" id="4"/>
            <p:cNvSpPr txBox="true"/>
            <p:nvPr/>
          </p:nvSpPr>
          <p:spPr>
            <a:xfrm>
              <a:off x="0" y="-161925"/>
              <a:ext cx="3132083" cy="2944367"/>
            </a:xfrm>
            <a:prstGeom prst="rect">
              <a:avLst/>
            </a:prstGeom>
          </p:spPr>
          <p:txBody>
            <a:bodyPr anchor="ctr" rtlCol="false" tIns="50800" lIns="50800" bIns="50800" rIns="50800"/>
            <a:lstStyle/>
            <a:p>
              <a:pPr algn="ctr">
                <a:lnSpc>
                  <a:spcPts val="9141"/>
                </a:lnSpc>
              </a:pPr>
            </a:p>
          </p:txBody>
        </p:sp>
      </p:grpSp>
      <p:grpSp>
        <p:nvGrpSpPr>
          <p:cNvPr name="Group 5" id="5"/>
          <p:cNvGrpSpPr/>
          <p:nvPr/>
        </p:nvGrpSpPr>
        <p:grpSpPr>
          <a:xfrm rot="0">
            <a:off x="13589388" y="477040"/>
            <a:ext cx="24419395" cy="11082137"/>
            <a:chOff x="0" y="0"/>
            <a:chExt cx="1968810" cy="893496"/>
          </a:xfrm>
        </p:grpSpPr>
        <p:sp>
          <p:nvSpPr>
            <p:cNvPr name="Freeform 6" id="6"/>
            <p:cNvSpPr/>
            <p:nvPr/>
          </p:nvSpPr>
          <p:spPr>
            <a:xfrm flipH="false" flipV="false" rot="0">
              <a:off x="0" y="0"/>
              <a:ext cx="1968810" cy="893496"/>
            </a:xfrm>
            <a:custGeom>
              <a:avLst/>
              <a:gdLst/>
              <a:ahLst/>
              <a:cxnLst/>
              <a:rect r="r" b="b" t="t" l="l"/>
              <a:pathLst>
                <a:path h="893496" w="1968810">
                  <a:moveTo>
                    <a:pt x="4993" y="0"/>
                  </a:moveTo>
                  <a:lnTo>
                    <a:pt x="1963817" y="0"/>
                  </a:lnTo>
                  <a:cubicBezTo>
                    <a:pt x="1966574" y="0"/>
                    <a:pt x="1968810" y="2236"/>
                    <a:pt x="1968810" y="4993"/>
                  </a:cubicBezTo>
                  <a:lnTo>
                    <a:pt x="1968810" y="888502"/>
                  </a:lnTo>
                  <a:cubicBezTo>
                    <a:pt x="1968810" y="889826"/>
                    <a:pt x="1968284" y="891097"/>
                    <a:pt x="1967347" y="892033"/>
                  </a:cubicBezTo>
                  <a:cubicBezTo>
                    <a:pt x="1966411" y="892969"/>
                    <a:pt x="1965141" y="893496"/>
                    <a:pt x="1963817" y="893496"/>
                  </a:cubicBezTo>
                  <a:lnTo>
                    <a:pt x="4993" y="893496"/>
                  </a:lnTo>
                  <a:cubicBezTo>
                    <a:pt x="3669" y="893496"/>
                    <a:pt x="2399" y="892969"/>
                    <a:pt x="1463" y="892033"/>
                  </a:cubicBezTo>
                  <a:cubicBezTo>
                    <a:pt x="526" y="891097"/>
                    <a:pt x="0" y="889826"/>
                    <a:pt x="0" y="888502"/>
                  </a:cubicBezTo>
                  <a:lnTo>
                    <a:pt x="0" y="4993"/>
                  </a:lnTo>
                  <a:cubicBezTo>
                    <a:pt x="0" y="3669"/>
                    <a:pt x="526" y="2399"/>
                    <a:pt x="1463" y="1463"/>
                  </a:cubicBezTo>
                  <a:cubicBezTo>
                    <a:pt x="2399" y="526"/>
                    <a:pt x="3669" y="0"/>
                    <a:pt x="4993" y="0"/>
                  </a:cubicBezTo>
                  <a:close/>
                </a:path>
              </a:pathLst>
            </a:custGeom>
            <a:solidFill>
              <a:srgbClr val="FFFFFF"/>
            </a:solidFill>
            <a:ln cap="sq">
              <a:noFill/>
              <a:prstDash val="solid"/>
              <a:miter/>
            </a:ln>
          </p:spPr>
        </p:sp>
        <p:sp>
          <p:nvSpPr>
            <p:cNvPr name="TextBox 7" id="7"/>
            <p:cNvSpPr txBox="true"/>
            <p:nvPr/>
          </p:nvSpPr>
          <p:spPr>
            <a:xfrm>
              <a:off x="0" y="-161925"/>
              <a:ext cx="1968810" cy="1055421"/>
            </a:xfrm>
            <a:prstGeom prst="rect">
              <a:avLst/>
            </a:prstGeom>
          </p:spPr>
          <p:txBody>
            <a:bodyPr anchor="ctr" rtlCol="false" tIns="44450" lIns="44450" bIns="44450" rIns="44450"/>
            <a:lstStyle/>
            <a:p>
              <a:pPr algn="ctr">
                <a:lnSpc>
                  <a:spcPts val="9141"/>
                </a:lnSpc>
              </a:pPr>
            </a:p>
          </p:txBody>
        </p:sp>
      </p:grpSp>
      <p:grpSp>
        <p:nvGrpSpPr>
          <p:cNvPr name="Group 8" id="8"/>
          <p:cNvGrpSpPr/>
          <p:nvPr/>
        </p:nvGrpSpPr>
        <p:grpSpPr>
          <a:xfrm rot="0">
            <a:off x="13566535" y="23048982"/>
            <a:ext cx="11936885" cy="11223097"/>
            <a:chOff x="0" y="0"/>
            <a:chExt cx="962409" cy="904860"/>
          </a:xfrm>
        </p:grpSpPr>
        <p:sp>
          <p:nvSpPr>
            <p:cNvPr name="Freeform 9" id="9"/>
            <p:cNvSpPr/>
            <p:nvPr/>
          </p:nvSpPr>
          <p:spPr>
            <a:xfrm flipH="false" flipV="false" rot="0">
              <a:off x="0" y="0"/>
              <a:ext cx="962409" cy="904860"/>
            </a:xfrm>
            <a:custGeom>
              <a:avLst/>
              <a:gdLst/>
              <a:ahLst/>
              <a:cxnLst/>
              <a:rect r="r" b="b" t="t" l="l"/>
              <a:pathLst>
                <a:path h="904860" w="962409">
                  <a:moveTo>
                    <a:pt x="10215" y="0"/>
                  </a:moveTo>
                  <a:lnTo>
                    <a:pt x="952194" y="0"/>
                  </a:lnTo>
                  <a:cubicBezTo>
                    <a:pt x="954904" y="0"/>
                    <a:pt x="957502" y="1076"/>
                    <a:pt x="959418" y="2992"/>
                  </a:cubicBezTo>
                  <a:cubicBezTo>
                    <a:pt x="961333" y="4908"/>
                    <a:pt x="962409" y="7506"/>
                    <a:pt x="962409" y="10215"/>
                  </a:cubicBezTo>
                  <a:lnTo>
                    <a:pt x="962409" y="894645"/>
                  </a:lnTo>
                  <a:cubicBezTo>
                    <a:pt x="962409" y="900287"/>
                    <a:pt x="957836" y="904860"/>
                    <a:pt x="952194" y="904860"/>
                  </a:cubicBezTo>
                  <a:lnTo>
                    <a:pt x="10215" y="904860"/>
                  </a:lnTo>
                  <a:cubicBezTo>
                    <a:pt x="7506" y="904860"/>
                    <a:pt x="4908" y="903784"/>
                    <a:pt x="2992" y="901868"/>
                  </a:cubicBezTo>
                  <a:cubicBezTo>
                    <a:pt x="1076" y="899953"/>
                    <a:pt x="0" y="897355"/>
                    <a:pt x="0" y="894645"/>
                  </a:cubicBezTo>
                  <a:lnTo>
                    <a:pt x="0" y="10215"/>
                  </a:lnTo>
                  <a:cubicBezTo>
                    <a:pt x="0" y="4573"/>
                    <a:pt x="4573" y="0"/>
                    <a:pt x="10215" y="0"/>
                  </a:cubicBezTo>
                  <a:close/>
                </a:path>
              </a:pathLst>
            </a:custGeom>
            <a:solidFill>
              <a:srgbClr val="FFFFFF"/>
            </a:solidFill>
            <a:ln cap="sq">
              <a:noFill/>
              <a:prstDash val="solid"/>
              <a:miter/>
            </a:ln>
          </p:spPr>
        </p:sp>
        <p:sp>
          <p:nvSpPr>
            <p:cNvPr name="TextBox 10" id="10"/>
            <p:cNvSpPr txBox="true"/>
            <p:nvPr/>
          </p:nvSpPr>
          <p:spPr>
            <a:xfrm>
              <a:off x="0" y="-161925"/>
              <a:ext cx="962409" cy="1066785"/>
            </a:xfrm>
            <a:prstGeom prst="rect">
              <a:avLst/>
            </a:prstGeom>
          </p:spPr>
          <p:txBody>
            <a:bodyPr anchor="ctr" rtlCol="false" tIns="44450" lIns="44450" bIns="44450" rIns="44450"/>
            <a:lstStyle/>
            <a:p>
              <a:pPr algn="ctr">
                <a:lnSpc>
                  <a:spcPts val="9141"/>
                </a:lnSpc>
              </a:pPr>
            </a:p>
          </p:txBody>
        </p:sp>
      </p:grpSp>
      <p:sp>
        <p:nvSpPr>
          <p:cNvPr name="Freeform 11" id="11"/>
          <p:cNvSpPr/>
          <p:nvPr/>
        </p:nvSpPr>
        <p:spPr>
          <a:xfrm flipH="false" flipV="false" rot="0">
            <a:off x="17828161" y="24029801"/>
            <a:ext cx="6966724" cy="8964535"/>
          </a:xfrm>
          <a:custGeom>
            <a:avLst/>
            <a:gdLst/>
            <a:ahLst/>
            <a:cxnLst/>
            <a:rect r="r" b="b" t="t" l="l"/>
            <a:pathLst>
              <a:path h="8964535" w="6966724">
                <a:moveTo>
                  <a:pt x="0" y="0"/>
                </a:moveTo>
                <a:lnTo>
                  <a:pt x="6966725" y="0"/>
                </a:lnTo>
                <a:lnTo>
                  <a:pt x="6966725" y="8964535"/>
                </a:lnTo>
                <a:lnTo>
                  <a:pt x="0" y="8964535"/>
                </a:lnTo>
                <a:lnTo>
                  <a:pt x="0" y="0"/>
                </a:lnTo>
                <a:close/>
              </a:path>
            </a:pathLst>
          </a:custGeom>
          <a:blipFill>
            <a:blip r:embed="rId2"/>
            <a:stretch>
              <a:fillRect l="0" t="0" r="0" b="0"/>
            </a:stretch>
          </a:blipFill>
        </p:spPr>
      </p:sp>
      <p:grpSp>
        <p:nvGrpSpPr>
          <p:cNvPr name="Group 12" id="12"/>
          <p:cNvGrpSpPr/>
          <p:nvPr/>
        </p:nvGrpSpPr>
        <p:grpSpPr>
          <a:xfrm rot="0">
            <a:off x="13589388" y="11684193"/>
            <a:ext cx="11936885" cy="11193346"/>
            <a:chOff x="0" y="0"/>
            <a:chExt cx="962409" cy="902462"/>
          </a:xfrm>
        </p:grpSpPr>
        <p:sp>
          <p:nvSpPr>
            <p:cNvPr name="Freeform 13" id="13"/>
            <p:cNvSpPr/>
            <p:nvPr/>
          </p:nvSpPr>
          <p:spPr>
            <a:xfrm flipH="false" flipV="false" rot="0">
              <a:off x="0" y="0"/>
              <a:ext cx="962409" cy="902462"/>
            </a:xfrm>
            <a:custGeom>
              <a:avLst/>
              <a:gdLst/>
              <a:ahLst/>
              <a:cxnLst/>
              <a:rect r="r" b="b" t="t" l="l"/>
              <a:pathLst>
                <a:path h="902462" w="962409">
                  <a:moveTo>
                    <a:pt x="10215" y="0"/>
                  </a:moveTo>
                  <a:lnTo>
                    <a:pt x="952194" y="0"/>
                  </a:lnTo>
                  <a:cubicBezTo>
                    <a:pt x="954904" y="0"/>
                    <a:pt x="957502" y="1076"/>
                    <a:pt x="959418" y="2992"/>
                  </a:cubicBezTo>
                  <a:cubicBezTo>
                    <a:pt x="961333" y="4908"/>
                    <a:pt x="962409" y="7506"/>
                    <a:pt x="962409" y="10215"/>
                  </a:cubicBezTo>
                  <a:lnTo>
                    <a:pt x="962409" y="892247"/>
                  </a:lnTo>
                  <a:cubicBezTo>
                    <a:pt x="962409" y="897888"/>
                    <a:pt x="957836" y="902462"/>
                    <a:pt x="952194" y="902462"/>
                  </a:cubicBezTo>
                  <a:lnTo>
                    <a:pt x="10215" y="902462"/>
                  </a:lnTo>
                  <a:cubicBezTo>
                    <a:pt x="4573" y="902462"/>
                    <a:pt x="0" y="897888"/>
                    <a:pt x="0" y="892247"/>
                  </a:cubicBezTo>
                  <a:lnTo>
                    <a:pt x="0" y="10215"/>
                  </a:lnTo>
                  <a:cubicBezTo>
                    <a:pt x="0" y="4573"/>
                    <a:pt x="4573" y="0"/>
                    <a:pt x="10215" y="0"/>
                  </a:cubicBezTo>
                  <a:close/>
                </a:path>
              </a:pathLst>
            </a:custGeom>
            <a:solidFill>
              <a:srgbClr val="FFFFFF"/>
            </a:solidFill>
            <a:ln cap="sq">
              <a:noFill/>
              <a:prstDash val="solid"/>
              <a:miter/>
            </a:ln>
          </p:spPr>
        </p:sp>
        <p:sp>
          <p:nvSpPr>
            <p:cNvPr name="TextBox 14" id="14"/>
            <p:cNvSpPr txBox="true"/>
            <p:nvPr/>
          </p:nvSpPr>
          <p:spPr>
            <a:xfrm>
              <a:off x="0" y="-161925"/>
              <a:ext cx="962409" cy="1064387"/>
            </a:xfrm>
            <a:prstGeom prst="rect">
              <a:avLst/>
            </a:prstGeom>
          </p:spPr>
          <p:txBody>
            <a:bodyPr anchor="ctr" rtlCol="false" tIns="44450" lIns="44450" bIns="44450" rIns="44450"/>
            <a:lstStyle/>
            <a:p>
              <a:pPr algn="ctr">
                <a:lnSpc>
                  <a:spcPts val="9141"/>
                </a:lnSpc>
              </a:pPr>
            </a:p>
          </p:txBody>
        </p:sp>
      </p:grpSp>
      <p:grpSp>
        <p:nvGrpSpPr>
          <p:cNvPr name="Group 15" id="15"/>
          <p:cNvGrpSpPr/>
          <p:nvPr/>
        </p:nvGrpSpPr>
        <p:grpSpPr>
          <a:xfrm rot="0">
            <a:off x="25709305" y="11684193"/>
            <a:ext cx="12299477" cy="11210010"/>
            <a:chOff x="0" y="0"/>
            <a:chExt cx="991643" cy="903805"/>
          </a:xfrm>
        </p:grpSpPr>
        <p:sp>
          <p:nvSpPr>
            <p:cNvPr name="Freeform 16" id="16"/>
            <p:cNvSpPr/>
            <p:nvPr/>
          </p:nvSpPr>
          <p:spPr>
            <a:xfrm flipH="false" flipV="false" rot="0">
              <a:off x="0" y="0"/>
              <a:ext cx="991643" cy="903805"/>
            </a:xfrm>
            <a:custGeom>
              <a:avLst/>
              <a:gdLst/>
              <a:ahLst/>
              <a:cxnLst/>
              <a:rect r="r" b="b" t="t" l="l"/>
              <a:pathLst>
                <a:path h="903805" w="991643">
                  <a:moveTo>
                    <a:pt x="9914" y="0"/>
                  </a:moveTo>
                  <a:lnTo>
                    <a:pt x="981730" y="0"/>
                  </a:lnTo>
                  <a:cubicBezTo>
                    <a:pt x="987205" y="0"/>
                    <a:pt x="991643" y="4439"/>
                    <a:pt x="991643" y="9914"/>
                  </a:cubicBezTo>
                  <a:lnTo>
                    <a:pt x="991643" y="893891"/>
                  </a:lnTo>
                  <a:cubicBezTo>
                    <a:pt x="991643" y="899367"/>
                    <a:pt x="987205" y="903805"/>
                    <a:pt x="981730" y="903805"/>
                  </a:cubicBezTo>
                  <a:lnTo>
                    <a:pt x="9914" y="903805"/>
                  </a:lnTo>
                  <a:cubicBezTo>
                    <a:pt x="4439" y="903805"/>
                    <a:pt x="0" y="899367"/>
                    <a:pt x="0" y="893891"/>
                  </a:cubicBezTo>
                  <a:lnTo>
                    <a:pt x="0" y="9914"/>
                  </a:lnTo>
                  <a:cubicBezTo>
                    <a:pt x="0" y="4439"/>
                    <a:pt x="4439" y="0"/>
                    <a:pt x="9914" y="0"/>
                  </a:cubicBezTo>
                  <a:close/>
                </a:path>
              </a:pathLst>
            </a:custGeom>
            <a:solidFill>
              <a:srgbClr val="FFFFFF"/>
            </a:solidFill>
            <a:ln cap="sq">
              <a:noFill/>
              <a:prstDash val="solid"/>
              <a:miter/>
            </a:ln>
          </p:spPr>
        </p:sp>
        <p:sp>
          <p:nvSpPr>
            <p:cNvPr name="TextBox 17" id="17"/>
            <p:cNvSpPr txBox="true"/>
            <p:nvPr/>
          </p:nvSpPr>
          <p:spPr>
            <a:xfrm>
              <a:off x="0" y="-161925"/>
              <a:ext cx="991643" cy="1065730"/>
            </a:xfrm>
            <a:prstGeom prst="rect">
              <a:avLst/>
            </a:prstGeom>
          </p:spPr>
          <p:txBody>
            <a:bodyPr anchor="ctr" rtlCol="false" tIns="44450" lIns="44450" bIns="44450" rIns="44450"/>
            <a:lstStyle/>
            <a:p>
              <a:pPr algn="ctr">
                <a:lnSpc>
                  <a:spcPts val="9141"/>
                </a:lnSpc>
              </a:pPr>
            </a:p>
          </p:txBody>
        </p:sp>
      </p:grpSp>
      <p:grpSp>
        <p:nvGrpSpPr>
          <p:cNvPr name="Group 18" id="18"/>
          <p:cNvGrpSpPr/>
          <p:nvPr/>
        </p:nvGrpSpPr>
        <p:grpSpPr>
          <a:xfrm rot="0">
            <a:off x="404279" y="477040"/>
            <a:ext cx="13001752" cy="11082137"/>
            <a:chOff x="0" y="0"/>
            <a:chExt cx="1048264" cy="893496"/>
          </a:xfrm>
        </p:grpSpPr>
        <p:sp>
          <p:nvSpPr>
            <p:cNvPr name="Freeform 19" id="19"/>
            <p:cNvSpPr/>
            <p:nvPr/>
          </p:nvSpPr>
          <p:spPr>
            <a:xfrm flipH="false" flipV="false" rot="0">
              <a:off x="0" y="0"/>
              <a:ext cx="1048264" cy="893496"/>
            </a:xfrm>
            <a:custGeom>
              <a:avLst/>
              <a:gdLst/>
              <a:ahLst/>
              <a:cxnLst/>
              <a:rect r="r" b="b" t="t" l="l"/>
              <a:pathLst>
                <a:path h="893496" w="1048264">
                  <a:moveTo>
                    <a:pt x="9378" y="0"/>
                  </a:moveTo>
                  <a:lnTo>
                    <a:pt x="1038886" y="0"/>
                  </a:lnTo>
                  <a:cubicBezTo>
                    <a:pt x="1041373" y="0"/>
                    <a:pt x="1043759" y="988"/>
                    <a:pt x="1045517" y="2747"/>
                  </a:cubicBezTo>
                  <a:cubicBezTo>
                    <a:pt x="1047276" y="4506"/>
                    <a:pt x="1048264" y="6891"/>
                    <a:pt x="1048264" y="9378"/>
                  </a:cubicBezTo>
                  <a:lnTo>
                    <a:pt x="1048264" y="884117"/>
                  </a:lnTo>
                  <a:cubicBezTo>
                    <a:pt x="1048264" y="886605"/>
                    <a:pt x="1047276" y="888990"/>
                    <a:pt x="1045517" y="890749"/>
                  </a:cubicBezTo>
                  <a:cubicBezTo>
                    <a:pt x="1043759" y="892507"/>
                    <a:pt x="1041373" y="893496"/>
                    <a:pt x="1038886" y="893496"/>
                  </a:cubicBezTo>
                  <a:lnTo>
                    <a:pt x="9378" y="893496"/>
                  </a:lnTo>
                  <a:cubicBezTo>
                    <a:pt x="6891" y="893496"/>
                    <a:pt x="4506" y="892507"/>
                    <a:pt x="2747" y="890749"/>
                  </a:cubicBezTo>
                  <a:cubicBezTo>
                    <a:pt x="988" y="888990"/>
                    <a:pt x="0" y="886605"/>
                    <a:pt x="0" y="884117"/>
                  </a:cubicBezTo>
                  <a:lnTo>
                    <a:pt x="0" y="9378"/>
                  </a:lnTo>
                  <a:cubicBezTo>
                    <a:pt x="0" y="6891"/>
                    <a:pt x="988" y="4506"/>
                    <a:pt x="2747" y="2747"/>
                  </a:cubicBezTo>
                  <a:cubicBezTo>
                    <a:pt x="4506" y="988"/>
                    <a:pt x="6891" y="0"/>
                    <a:pt x="9378" y="0"/>
                  </a:cubicBezTo>
                  <a:close/>
                </a:path>
              </a:pathLst>
            </a:custGeom>
            <a:solidFill>
              <a:srgbClr val="FFFFFF"/>
            </a:solidFill>
            <a:ln cap="sq">
              <a:noFill/>
              <a:prstDash val="solid"/>
              <a:miter/>
            </a:ln>
          </p:spPr>
        </p:sp>
        <p:sp>
          <p:nvSpPr>
            <p:cNvPr name="TextBox 20" id="20"/>
            <p:cNvSpPr txBox="true"/>
            <p:nvPr/>
          </p:nvSpPr>
          <p:spPr>
            <a:xfrm>
              <a:off x="0" y="-161925"/>
              <a:ext cx="1048264" cy="1055421"/>
            </a:xfrm>
            <a:prstGeom prst="rect">
              <a:avLst/>
            </a:prstGeom>
          </p:spPr>
          <p:txBody>
            <a:bodyPr anchor="ctr" rtlCol="false" tIns="44450" lIns="44450" bIns="44450" rIns="44450"/>
            <a:lstStyle/>
            <a:p>
              <a:pPr algn="ctr">
                <a:lnSpc>
                  <a:spcPts val="9141"/>
                </a:lnSpc>
              </a:pPr>
            </a:p>
          </p:txBody>
        </p:sp>
      </p:grpSp>
      <p:grpSp>
        <p:nvGrpSpPr>
          <p:cNvPr name="Group 21" id="21"/>
          <p:cNvGrpSpPr/>
          <p:nvPr/>
        </p:nvGrpSpPr>
        <p:grpSpPr>
          <a:xfrm rot="0">
            <a:off x="404279" y="23028369"/>
            <a:ext cx="12953896" cy="11243710"/>
            <a:chOff x="0" y="0"/>
            <a:chExt cx="1044406" cy="906522"/>
          </a:xfrm>
        </p:grpSpPr>
        <p:sp>
          <p:nvSpPr>
            <p:cNvPr name="Freeform 22" id="22"/>
            <p:cNvSpPr/>
            <p:nvPr/>
          </p:nvSpPr>
          <p:spPr>
            <a:xfrm flipH="false" flipV="false" rot="0">
              <a:off x="0" y="0"/>
              <a:ext cx="1044406" cy="906522"/>
            </a:xfrm>
            <a:custGeom>
              <a:avLst/>
              <a:gdLst/>
              <a:ahLst/>
              <a:cxnLst/>
              <a:rect r="r" b="b" t="t" l="l"/>
              <a:pathLst>
                <a:path h="906522" w="1044406">
                  <a:moveTo>
                    <a:pt x="9413" y="0"/>
                  </a:moveTo>
                  <a:lnTo>
                    <a:pt x="1034993" y="0"/>
                  </a:lnTo>
                  <a:cubicBezTo>
                    <a:pt x="1037489" y="0"/>
                    <a:pt x="1039884" y="992"/>
                    <a:pt x="1041649" y="2757"/>
                  </a:cubicBezTo>
                  <a:cubicBezTo>
                    <a:pt x="1043414" y="4522"/>
                    <a:pt x="1044406" y="6917"/>
                    <a:pt x="1044406" y="9413"/>
                  </a:cubicBezTo>
                  <a:lnTo>
                    <a:pt x="1044406" y="897109"/>
                  </a:lnTo>
                  <a:cubicBezTo>
                    <a:pt x="1044406" y="899606"/>
                    <a:pt x="1043414" y="902000"/>
                    <a:pt x="1041649" y="903765"/>
                  </a:cubicBezTo>
                  <a:cubicBezTo>
                    <a:pt x="1039884" y="905531"/>
                    <a:pt x="1037489" y="906522"/>
                    <a:pt x="1034993" y="906522"/>
                  </a:cubicBezTo>
                  <a:lnTo>
                    <a:pt x="9413" y="906522"/>
                  </a:lnTo>
                  <a:cubicBezTo>
                    <a:pt x="6917" y="906522"/>
                    <a:pt x="4522" y="905531"/>
                    <a:pt x="2757" y="903765"/>
                  </a:cubicBezTo>
                  <a:cubicBezTo>
                    <a:pt x="992" y="902000"/>
                    <a:pt x="0" y="899606"/>
                    <a:pt x="0" y="897109"/>
                  </a:cubicBezTo>
                  <a:lnTo>
                    <a:pt x="0" y="9413"/>
                  </a:lnTo>
                  <a:cubicBezTo>
                    <a:pt x="0" y="6917"/>
                    <a:pt x="992" y="4522"/>
                    <a:pt x="2757" y="2757"/>
                  </a:cubicBezTo>
                  <a:cubicBezTo>
                    <a:pt x="4522" y="992"/>
                    <a:pt x="6917" y="0"/>
                    <a:pt x="9413" y="0"/>
                  </a:cubicBezTo>
                  <a:close/>
                </a:path>
              </a:pathLst>
            </a:custGeom>
            <a:solidFill>
              <a:srgbClr val="FFFFFF"/>
            </a:solidFill>
            <a:ln cap="sq">
              <a:noFill/>
              <a:prstDash val="solid"/>
              <a:miter/>
            </a:ln>
          </p:spPr>
        </p:sp>
        <p:sp>
          <p:nvSpPr>
            <p:cNvPr name="TextBox 23" id="23"/>
            <p:cNvSpPr txBox="true"/>
            <p:nvPr/>
          </p:nvSpPr>
          <p:spPr>
            <a:xfrm>
              <a:off x="0" y="-161925"/>
              <a:ext cx="1044406" cy="1068447"/>
            </a:xfrm>
            <a:prstGeom prst="rect">
              <a:avLst/>
            </a:prstGeom>
          </p:spPr>
          <p:txBody>
            <a:bodyPr anchor="ctr" rtlCol="false" tIns="44450" lIns="44450" bIns="44450" rIns="44450"/>
            <a:lstStyle/>
            <a:p>
              <a:pPr algn="ctr">
                <a:lnSpc>
                  <a:spcPts val="9141"/>
                </a:lnSpc>
              </a:pPr>
            </a:p>
          </p:txBody>
        </p:sp>
      </p:grpSp>
      <p:grpSp>
        <p:nvGrpSpPr>
          <p:cNvPr name="Group 24" id="24"/>
          <p:cNvGrpSpPr/>
          <p:nvPr/>
        </p:nvGrpSpPr>
        <p:grpSpPr>
          <a:xfrm rot="0">
            <a:off x="404279" y="11684193"/>
            <a:ext cx="13001752" cy="11193342"/>
            <a:chOff x="0" y="0"/>
            <a:chExt cx="1048264" cy="902461"/>
          </a:xfrm>
        </p:grpSpPr>
        <p:sp>
          <p:nvSpPr>
            <p:cNvPr name="Freeform 25" id="25"/>
            <p:cNvSpPr/>
            <p:nvPr/>
          </p:nvSpPr>
          <p:spPr>
            <a:xfrm flipH="false" flipV="false" rot="0">
              <a:off x="0" y="0"/>
              <a:ext cx="1048264" cy="902461"/>
            </a:xfrm>
            <a:custGeom>
              <a:avLst/>
              <a:gdLst/>
              <a:ahLst/>
              <a:cxnLst/>
              <a:rect r="r" b="b" t="t" l="l"/>
              <a:pathLst>
                <a:path h="902461" w="1048264">
                  <a:moveTo>
                    <a:pt x="9378" y="0"/>
                  </a:moveTo>
                  <a:lnTo>
                    <a:pt x="1038886" y="0"/>
                  </a:lnTo>
                  <a:cubicBezTo>
                    <a:pt x="1041373" y="0"/>
                    <a:pt x="1043759" y="988"/>
                    <a:pt x="1045517" y="2747"/>
                  </a:cubicBezTo>
                  <a:cubicBezTo>
                    <a:pt x="1047276" y="4506"/>
                    <a:pt x="1048264" y="6891"/>
                    <a:pt x="1048264" y="9378"/>
                  </a:cubicBezTo>
                  <a:lnTo>
                    <a:pt x="1048264" y="893083"/>
                  </a:lnTo>
                  <a:cubicBezTo>
                    <a:pt x="1048264" y="895570"/>
                    <a:pt x="1047276" y="897956"/>
                    <a:pt x="1045517" y="899715"/>
                  </a:cubicBezTo>
                  <a:cubicBezTo>
                    <a:pt x="1043759" y="901473"/>
                    <a:pt x="1041373" y="902461"/>
                    <a:pt x="1038886" y="902461"/>
                  </a:cubicBezTo>
                  <a:lnTo>
                    <a:pt x="9378" y="902461"/>
                  </a:lnTo>
                  <a:cubicBezTo>
                    <a:pt x="6891" y="902461"/>
                    <a:pt x="4506" y="901473"/>
                    <a:pt x="2747" y="899715"/>
                  </a:cubicBezTo>
                  <a:cubicBezTo>
                    <a:pt x="988" y="897956"/>
                    <a:pt x="0" y="895570"/>
                    <a:pt x="0" y="893083"/>
                  </a:cubicBezTo>
                  <a:lnTo>
                    <a:pt x="0" y="9378"/>
                  </a:lnTo>
                  <a:cubicBezTo>
                    <a:pt x="0" y="6891"/>
                    <a:pt x="988" y="4506"/>
                    <a:pt x="2747" y="2747"/>
                  </a:cubicBezTo>
                  <a:cubicBezTo>
                    <a:pt x="4506" y="988"/>
                    <a:pt x="6891" y="0"/>
                    <a:pt x="9378" y="0"/>
                  </a:cubicBezTo>
                  <a:close/>
                </a:path>
              </a:pathLst>
            </a:custGeom>
            <a:solidFill>
              <a:srgbClr val="FFFFFF"/>
            </a:solidFill>
            <a:ln cap="sq">
              <a:noFill/>
              <a:prstDash val="solid"/>
              <a:miter/>
            </a:ln>
          </p:spPr>
        </p:sp>
        <p:sp>
          <p:nvSpPr>
            <p:cNvPr name="TextBox 26" id="26"/>
            <p:cNvSpPr txBox="true"/>
            <p:nvPr/>
          </p:nvSpPr>
          <p:spPr>
            <a:xfrm>
              <a:off x="0" y="-161925"/>
              <a:ext cx="1048264" cy="1064386"/>
            </a:xfrm>
            <a:prstGeom prst="rect">
              <a:avLst/>
            </a:prstGeom>
          </p:spPr>
          <p:txBody>
            <a:bodyPr anchor="ctr" rtlCol="false" tIns="44450" lIns="44450" bIns="44450" rIns="44450"/>
            <a:lstStyle/>
            <a:p>
              <a:pPr algn="ctr">
                <a:lnSpc>
                  <a:spcPts val="9141"/>
                </a:lnSpc>
              </a:pPr>
            </a:p>
          </p:txBody>
        </p:sp>
      </p:grpSp>
      <p:grpSp>
        <p:nvGrpSpPr>
          <p:cNvPr name="Group 27" id="27"/>
          <p:cNvGrpSpPr/>
          <p:nvPr/>
        </p:nvGrpSpPr>
        <p:grpSpPr>
          <a:xfrm rot="0">
            <a:off x="25709305" y="23069225"/>
            <a:ext cx="12299477" cy="11202854"/>
            <a:chOff x="0" y="0"/>
            <a:chExt cx="991643" cy="903228"/>
          </a:xfrm>
        </p:grpSpPr>
        <p:sp>
          <p:nvSpPr>
            <p:cNvPr name="Freeform 28" id="28"/>
            <p:cNvSpPr/>
            <p:nvPr/>
          </p:nvSpPr>
          <p:spPr>
            <a:xfrm flipH="false" flipV="false" rot="0">
              <a:off x="0" y="0"/>
              <a:ext cx="991643" cy="903228"/>
            </a:xfrm>
            <a:custGeom>
              <a:avLst/>
              <a:gdLst/>
              <a:ahLst/>
              <a:cxnLst/>
              <a:rect r="r" b="b" t="t" l="l"/>
              <a:pathLst>
                <a:path h="903228" w="991643">
                  <a:moveTo>
                    <a:pt x="9914" y="0"/>
                  </a:moveTo>
                  <a:lnTo>
                    <a:pt x="981730" y="0"/>
                  </a:lnTo>
                  <a:cubicBezTo>
                    <a:pt x="987205" y="0"/>
                    <a:pt x="991643" y="4439"/>
                    <a:pt x="991643" y="9914"/>
                  </a:cubicBezTo>
                  <a:lnTo>
                    <a:pt x="991643" y="893314"/>
                  </a:lnTo>
                  <a:cubicBezTo>
                    <a:pt x="991643" y="898790"/>
                    <a:pt x="987205" y="903228"/>
                    <a:pt x="981730" y="903228"/>
                  </a:cubicBezTo>
                  <a:lnTo>
                    <a:pt x="9914" y="903228"/>
                  </a:lnTo>
                  <a:cubicBezTo>
                    <a:pt x="4439" y="903228"/>
                    <a:pt x="0" y="898790"/>
                    <a:pt x="0" y="893314"/>
                  </a:cubicBezTo>
                  <a:lnTo>
                    <a:pt x="0" y="9914"/>
                  </a:lnTo>
                  <a:cubicBezTo>
                    <a:pt x="0" y="4439"/>
                    <a:pt x="4439" y="0"/>
                    <a:pt x="9914" y="0"/>
                  </a:cubicBezTo>
                  <a:close/>
                </a:path>
              </a:pathLst>
            </a:custGeom>
            <a:solidFill>
              <a:srgbClr val="FFFFFF"/>
            </a:solidFill>
            <a:ln cap="sq">
              <a:noFill/>
              <a:prstDash val="solid"/>
              <a:miter/>
            </a:ln>
          </p:spPr>
        </p:sp>
        <p:sp>
          <p:nvSpPr>
            <p:cNvPr name="TextBox 29" id="29"/>
            <p:cNvSpPr txBox="true"/>
            <p:nvPr/>
          </p:nvSpPr>
          <p:spPr>
            <a:xfrm>
              <a:off x="0" y="-161925"/>
              <a:ext cx="991643" cy="1065153"/>
            </a:xfrm>
            <a:prstGeom prst="rect">
              <a:avLst/>
            </a:prstGeom>
          </p:spPr>
          <p:txBody>
            <a:bodyPr anchor="ctr" rtlCol="false" tIns="44450" lIns="44450" bIns="44450" rIns="44450"/>
            <a:lstStyle/>
            <a:p>
              <a:pPr algn="ctr">
                <a:lnSpc>
                  <a:spcPts val="9141"/>
                </a:lnSpc>
              </a:pPr>
            </a:p>
          </p:txBody>
        </p:sp>
      </p:grpSp>
      <p:pic>
        <p:nvPicPr>
          <p:cNvPr name="Picture 30" id="30"/>
          <p:cNvPicPr>
            <a:picLocks noChangeAspect="true"/>
          </p:cNvPicPr>
          <p:nvPr/>
        </p:nvPicPr>
        <p:blipFill>
          <a:blip r:embed="rId3"/>
          <a:stretch>
            <a:fillRect/>
          </a:stretch>
        </p:blipFill>
        <p:spPr>
          <a:xfrm rot="0">
            <a:off x="26635458" y="12169022"/>
            <a:ext cx="10447170" cy="9655815"/>
          </a:xfrm>
          <a:prstGeom prst="rect">
            <a:avLst/>
          </a:prstGeom>
        </p:spPr>
      </p:pic>
      <p:grpSp>
        <p:nvGrpSpPr>
          <p:cNvPr name="Group 31" id="31"/>
          <p:cNvGrpSpPr/>
          <p:nvPr/>
        </p:nvGrpSpPr>
        <p:grpSpPr>
          <a:xfrm rot="0">
            <a:off x="28599773" y="21878289"/>
            <a:ext cx="161068" cy="165332"/>
            <a:chOff x="0" y="0"/>
            <a:chExt cx="11815" cy="12128"/>
          </a:xfrm>
        </p:grpSpPr>
        <p:sp>
          <p:nvSpPr>
            <p:cNvPr name="Freeform 32" id="32"/>
            <p:cNvSpPr/>
            <p:nvPr/>
          </p:nvSpPr>
          <p:spPr>
            <a:xfrm flipH="false" flipV="false" rot="0">
              <a:off x="0" y="0"/>
              <a:ext cx="11815" cy="12128"/>
            </a:xfrm>
            <a:custGeom>
              <a:avLst/>
              <a:gdLst/>
              <a:ahLst/>
              <a:cxnLst/>
              <a:rect r="r" b="b" t="t" l="l"/>
              <a:pathLst>
                <a:path h="12128" w="11815">
                  <a:moveTo>
                    <a:pt x="0" y="0"/>
                  </a:moveTo>
                  <a:lnTo>
                    <a:pt x="11815" y="0"/>
                  </a:lnTo>
                  <a:lnTo>
                    <a:pt x="11815" y="12128"/>
                  </a:lnTo>
                  <a:lnTo>
                    <a:pt x="0" y="12128"/>
                  </a:lnTo>
                  <a:close/>
                </a:path>
              </a:pathLst>
            </a:custGeom>
            <a:solidFill>
              <a:srgbClr val="582D83"/>
            </a:solidFill>
          </p:spPr>
        </p:sp>
        <p:sp>
          <p:nvSpPr>
            <p:cNvPr name="TextBox 33" id="33"/>
            <p:cNvSpPr txBox="true"/>
            <p:nvPr/>
          </p:nvSpPr>
          <p:spPr>
            <a:xfrm>
              <a:off x="0" y="-161925"/>
              <a:ext cx="11815" cy="174053"/>
            </a:xfrm>
            <a:prstGeom prst="rect">
              <a:avLst/>
            </a:prstGeom>
          </p:spPr>
          <p:txBody>
            <a:bodyPr anchor="ctr" rtlCol="false" tIns="44450" lIns="44450" bIns="44450" rIns="44450"/>
            <a:lstStyle/>
            <a:p>
              <a:pPr algn="ctr">
                <a:lnSpc>
                  <a:spcPts val="9141"/>
                </a:lnSpc>
              </a:pPr>
            </a:p>
          </p:txBody>
        </p:sp>
      </p:grpSp>
      <p:grpSp>
        <p:nvGrpSpPr>
          <p:cNvPr name="Group 34" id="34"/>
          <p:cNvGrpSpPr/>
          <p:nvPr/>
        </p:nvGrpSpPr>
        <p:grpSpPr>
          <a:xfrm rot="0">
            <a:off x="30203423" y="21894050"/>
            <a:ext cx="161068" cy="165332"/>
            <a:chOff x="0" y="0"/>
            <a:chExt cx="11815" cy="12128"/>
          </a:xfrm>
        </p:grpSpPr>
        <p:sp>
          <p:nvSpPr>
            <p:cNvPr name="Freeform 35" id="35"/>
            <p:cNvSpPr/>
            <p:nvPr/>
          </p:nvSpPr>
          <p:spPr>
            <a:xfrm flipH="false" flipV="false" rot="0">
              <a:off x="0" y="0"/>
              <a:ext cx="11815" cy="12128"/>
            </a:xfrm>
            <a:custGeom>
              <a:avLst/>
              <a:gdLst/>
              <a:ahLst/>
              <a:cxnLst/>
              <a:rect r="r" b="b" t="t" l="l"/>
              <a:pathLst>
                <a:path h="12128" w="11815">
                  <a:moveTo>
                    <a:pt x="0" y="0"/>
                  </a:moveTo>
                  <a:lnTo>
                    <a:pt x="11815" y="0"/>
                  </a:lnTo>
                  <a:lnTo>
                    <a:pt x="11815" y="12128"/>
                  </a:lnTo>
                  <a:lnTo>
                    <a:pt x="0" y="12128"/>
                  </a:lnTo>
                  <a:close/>
                </a:path>
              </a:pathLst>
            </a:custGeom>
            <a:solidFill>
              <a:srgbClr val="8465AC"/>
            </a:solidFill>
          </p:spPr>
        </p:sp>
        <p:sp>
          <p:nvSpPr>
            <p:cNvPr name="TextBox 36" id="36"/>
            <p:cNvSpPr txBox="true"/>
            <p:nvPr/>
          </p:nvSpPr>
          <p:spPr>
            <a:xfrm>
              <a:off x="0" y="-161925"/>
              <a:ext cx="11815" cy="174053"/>
            </a:xfrm>
            <a:prstGeom prst="rect">
              <a:avLst/>
            </a:prstGeom>
          </p:spPr>
          <p:txBody>
            <a:bodyPr anchor="ctr" rtlCol="false" tIns="44450" lIns="44450" bIns="44450" rIns="44450"/>
            <a:lstStyle/>
            <a:p>
              <a:pPr algn="ctr">
                <a:lnSpc>
                  <a:spcPts val="9141"/>
                </a:lnSpc>
              </a:pPr>
            </a:p>
          </p:txBody>
        </p:sp>
      </p:grpSp>
      <p:grpSp>
        <p:nvGrpSpPr>
          <p:cNvPr name="Group 37" id="37"/>
          <p:cNvGrpSpPr/>
          <p:nvPr/>
        </p:nvGrpSpPr>
        <p:grpSpPr>
          <a:xfrm rot="0">
            <a:off x="31940284" y="21894050"/>
            <a:ext cx="161068" cy="165332"/>
            <a:chOff x="0" y="0"/>
            <a:chExt cx="11815" cy="12128"/>
          </a:xfrm>
        </p:grpSpPr>
        <p:sp>
          <p:nvSpPr>
            <p:cNvPr name="Freeform 38" id="38"/>
            <p:cNvSpPr/>
            <p:nvPr/>
          </p:nvSpPr>
          <p:spPr>
            <a:xfrm flipH="false" flipV="false" rot="0">
              <a:off x="0" y="0"/>
              <a:ext cx="11815" cy="12128"/>
            </a:xfrm>
            <a:custGeom>
              <a:avLst/>
              <a:gdLst/>
              <a:ahLst/>
              <a:cxnLst/>
              <a:rect r="r" b="b" t="t" l="l"/>
              <a:pathLst>
                <a:path h="12128" w="11815">
                  <a:moveTo>
                    <a:pt x="0" y="0"/>
                  </a:moveTo>
                  <a:lnTo>
                    <a:pt x="11815" y="0"/>
                  </a:lnTo>
                  <a:lnTo>
                    <a:pt x="11815" y="12128"/>
                  </a:lnTo>
                  <a:lnTo>
                    <a:pt x="0" y="12128"/>
                  </a:lnTo>
                  <a:close/>
                </a:path>
              </a:pathLst>
            </a:custGeom>
            <a:solidFill>
              <a:srgbClr val="D7C6E1"/>
            </a:solidFill>
          </p:spPr>
        </p:sp>
        <p:sp>
          <p:nvSpPr>
            <p:cNvPr name="TextBox 39" id="39"/>
            <p:cNvSpPr txBox="true"/>
            <p:nvPr/>
          </p:nvSpPr>
          <p:spPr>
            <a:xfrm>
              <a:off x="0" y="-161925"/>
              <a:ext cx="11815" cy="174053"/>
            </a:xfrm>
            <a:prstGeom prst="rect">
              <a:avLst/>
            </a:prstGeom>
          </p:spPr>
          <p:txBody>
            <a:bodyPr anchor="ctr" rtlCol="false" tIns="44450" lIns="44450" bIns="44450" rIns="44450"/>
            <a:lstStyle/>
            <a:p>
              <a:pPr algn="ctr">
                <a:lnSpc>
                  <a:spcPts val="9141"/>
                </a:lnSpc>
              </a:pPr>
            </a:p>
          </p:txBody>
        </p:sp>
      </p:grpSp>
      <p:grpSp>
        <p:nvGrpSpPr>
          <p:cNvPr name="Group 40" id="40"/>
          <p:cNvGrpSpPr/>
          <p:nvPr/>
        </p:nvGrpSpPr>
        <p:grpSpPr>
          <a:xfrm rot="0">
            <a:off x="33600419" y="21894050"/>
            <a:ext cx="161068" cy="165332"/>
            <a:chOff x="0" y="0"/>
            <a:chExt cx="11815" cy="12128"/>
          </a:xfrm>
        </p:grpSpPr>
        <p:sp>
          <p:nvSpPr>
            <p:cNvPr name="Freeform 41" id="41"/>
            <p:cNvSpPr/>
            <p:nvPr/>
          </p:nvSpPr>
          <p:spPr>
            <a:xfrm flipH="false" flipV="false" rot="0">
              <a:off x="0" y="0"/>
              <a:ext cx="11815" cy="12128"/>
            </a:xfrm>
            <a:custGeom>
              <a:avLst/>
              <a:gdLst/>
              <a:ahLst/>
              <a:cxnLst/>
              <a:rect r="r" b="b" t="t" l="l"/>
              <a:pathLst>
                <a:path h="12128" w="11815">
                  <a:moveTo>
                    <a:pt x="0" y="0"/>
                  </a:moveTo>
                  <a:lnTo>
                    <a:pt x="11815" y="0"/>
                  </a:lnTo>
                  <a:lnTo>
                    <a:pt x="11815" y="12128"/>
                  </a:lnTo>
                  <a:lnTo>
                    <a:pt x="0" y="12128"/>
                  </a:lnTo>
                  <a:close/>
                </a:path>
              </a:pathLst>
            </a:custGeom>
            <a:solidFill>
              <a:srgbClr val="FFC82D"/>
            </a:solidFill>
          </p:spPr>
        </p:sp>
        <p:sp>
          <p:nvSpPr>
            <p:cNvPr name="TextBox 42" id="42"/>
            <p:cNvSpPr txBox="true"/>
            <p:nvPr/>
          </p:nvSpPr>
          <p:spPr>
            <a:xfrm>
              <a:off x="0" y="-161925"/>
              <a:ext cx="11815" cy="174053"/>
            </a:xfrm>
            <a:prstGeom prst="rect">
              <a:avLst/>
            </a:prstGeom>
          </p:spPr>
          <p:txBody>
            <a:bodyPr anchor="ctr" rtlCol="false" tIns="44450" lIns="44450" bIns="44450" rIns="44450"/>
            <a:lstStyle/>
            <a:p>
              <a:pPr algn="ctr">
                <a:lnSpc>
                  <a:spcPts val="9141"/>
                </a:lnSpc>
              </a:pPr>
            </a:p>
          </p:txBody>
        </p:sp>
      </p:grpSp>
      <p:pic>
        <p:nvPicPr>
          <p:cNvPr name="Picture 43" id="43"/>
          <p:cNvPicPr>
            <a:picLocks noChangeAspect="true"/>
          </p:cNvPicPr>
          <p:nvPr/>
        </p:nvPicPr>
        <p:blipFill>
          <a:blip r:embed="rId4"/>
          <a:stretch>
            <a:fillRect/>
          </a:stretch>
        </p:blipFill>
        <p:spPr>
          <a:xfrm rot="0">
            <a:off x="13170952" y="12245222"/>
            <a:ext cx="12728051" cy="11015455"/>
          </a:xfrm>
          <a:prstGeom prst="rect">
            <a:avLst/>
          </a:prstGeom>
        </p:spPr>
      </p:pic>
      <p:grpSp>
        <p:nvGrpSpPr>
          <p:cNvPr name="Group 44" id="44"/>
          <p:cNvGrpSpPr/>
          <p:nvPr/>
        </p:nvGrpSpPr>
        <p:grpSpPr>
          <a:xfrm rot="0">
            <a:off x="31614270" y="1741714"/>
            <a:ext cx="5618628" cy="2503327"/>
            <a:chOff x="0" y="0"/>
            <a:chExt cx="438100" cy="195191"/>
          </a:xfrm>
        </p:grpSpPr>
        <p:sp>
          <p:nvSpPr>
            <p:cNvPr name="Freeform 45" id="45"/>
            <p:cNvSpPr/>
            <p:nvPr/>
          </p:nvSpPr>
          <p:spPr>
            <a:xfrm flipH="false" flipV="false" rot="0">
              <a:off x="0" y="0"/>
              <a:ext cx="438100" cy="195191"/>
            </a:xfrm>
            <a:custGeom>
              <a:avLst/>
              <a:gdLst/>
              <a:ahLst/>
              <a:cxnLst/>
              <a:rect r="r" b="b" t="t" l="l"/>
              <a:pathLst>
                <a:path h="195191" w="438100">
                  <a:moveTo>
                    <a:pt x="0" y="0"/>
                  </a:moveTo>
                  <a:lnTo>
                    <a:pt x="438100" y="0"/>
                  </a:lnTo>
                  <a:lnTo>
                    <a:pt x="438100" y="195191"/>
                  </a:lnTo>
                  <a:lnTo>
                    <a:pt x="0" y="195191"/>
                  </a:lnTo>
                  <a:close/>
                </a:path>
              </a:pathLst>
            </a:custGeom>
            <a:solidFill>
              <a:srgbClr val="A07BCF"/>
            </a:solidFill>
          </p:spPr>
        </p:sp>
        <p:sp>
          <p:nvSpPr>
            <p:cNvPr name="TextBox 46" id="46"/>
            <p:cNvSpPr txBox="true"/>
            <p:nvPr/>
          </p:nvSpPr>
          <p:spPr>
            <a:xfrm>
              <a:off x="0" y="-161925"/>
              <a:ext cx="438100" cy="357116"/>
            </a:xfrm>
            <a:prstGeom prst="rect">
              <a:avLst/>
            </a:prstGeom>
          </p:spPr>
          <p:txBody>
            <a:bodyPr anchor="ctr" rtlCol="false" tIns="50800" lIns="50800" bIns="50800" rIns="50800"/>
            <a:lstStyle/>
            <a:p>
              <a:pPr algn="ctr">
                <a:lnSpc>
                  <a:spcPts val="9141"/>
                </a:lnSpc>
              </a:pPr>
            </a:p>
          </p:txBody>
        </p:sp>
      </p:grpSp>
      <p:sp>
        <p:nvSpPr>
          <p:cNvPr name="TextBox 47" id="47"/>
          <p:cNvSpPr txBox="true"/>
          <p:nvPr/>
        </p:nvSpPr>
        <p:spPr>
          <a:xfrm rot="0">
            <a:off x="17834096" y="562736"/>
            <a:ext cx="376698" cy="3075608"/>
          </a:xfrm>
          <a:prstGeom prst="rect">
            <a:avLst/>
          </a:prstGeom>
        </p:spPr>
        <p:txBody>
          <a:bodyPr anchor="t" rtlCol="false" tIns="0" lIns="0" bIns="0" rIns="0">
            <a:spAutoFit/>
          </a:bodyPr>
          <a:lstStyle/>
          <a:p>
            <a:pPr algn="l">
              <a:lnSpc>
                <a:spcPts val="27974"/>
              </a:lnSpc>
            </a:pPr>
            <a:r>
              <a:rPr lang="en-US" sz="11631">
                <a:solidFill>
                  <a:srgbClr val="000000"/>
                </a:solidFill>
                <a:latin typeface="IBM Plex Sans"/>
                <a:ea typeface="IBM Plex Sans"/>
                <a:cs typeface="IBM Plex Sans"/>
                <a:sym typeface="IBM Plex Sans"/>
              </a:rPr>
              <a:t> </a:t>
            </a:r>
          </a:p>
        </p:txBody>
      </p:sp>
      <p:sp>
        <p:nvSpPr>
          <p:cNvPr name="TextBox 48" id="48"/>
          <p:cNvSpPr txBox="true"/>
          <p:nvPr/>
        </p:nvSpPr>
        <p:spPr>
          <a:xfrm rot="0">
            <a:off x="14065178" y="1485704"/>
            <a:ext cx="17253790" cy="4680585"/>
          </a:xfrm>
          <a:prstGeom prst="rect">
            <a:avLst/>
          </a:prstGeom>
        </p:spPr>
        <p:txBody>
          <a:bodyPr anchor="t" rtlCol="false" tIns="0" lIns="0" bIns="0" rIns="0">
            <a:spAutoFit/>
          </a:bodyPr>
          <a:lstStyle/>
          <a:p>
            <a:pPr algn="l">
              <a:lnSpc>
                <a:spcPts val="12120"/>
              </a:lnSpc>
            </a:pPr>
            <a:r>
              <a:rPr lang="en-US" b="true" sz="12000">
                <a:solidFill>
                  <a:srgbClr val="582D83"/>
                </a:solidFill>
                <a:latin typeface="Proxima Nova Bold"/>
                <a:ea typeface="Proxima Nova Bold"/>
                <a:cs typeface="Proxima Nova Bold"/>
                <a:sym typeface="Proxima Nova Bold"/>
              </a:rPr>
              <a:t>TITLE OF YOUR</a:t>
            </a:r>
          </a:p>
          <a:p>
            <a:pPr algn="l">
              <a:lnSpc>
                <a:spcPts val="12120"/>
              </a:lnSpc>
            </a:pPr>
            <a:r>
              <a:rPr lang="en-US" b="true" sz="12000">
                <a:solidFill>
                  <a:srgbClr val="582D83"/>
                </a:solidFill>
                <a:latin typeface="Proxima Nova Bold"/>
                <a:ea typeface="Proxima Nova Bold"/>
                <a:cs typeface="Proxima Nova Bold"/>
                <a:sym typeface="Proxima Nova Bold"/>
              </a:rPr>
              <a:t>POSTER GOES HERE</a:t>
            </a:r>
          </a:p>
          <a:p>
            <a:pPr algn="l">
              <a:lnSpc>
                <a:spcPts val="12120"/>
              </a:lnSpc>
            </a:pPr>
            <a:r>
              <a:rPr lang="en-US" b="true" sz="12000">
                <a:solidFill>
                  <a:srgbClr val="582D83"/>
                </a:solidFill>
                <a:latin typeface="Proxima Nova Bold"/>
                <a:ea typeface="Proxima Nova Bold"/>
                <a:cs typeface="Proxima Nova Bold"/>
                <a:sym typeface="Proxima Nova Bold"/>
              </a:rPr>
              <a:t>AT 130PT FONT</a:t>
            </a:r>
          </a:p>
        </p:txBody>
      </p:sp>
      <p:sp>
        <p:nvSpPr>
          <p:cNvPr name="TextBox 49" id="49"/>
          <p:cNvSpPr txBox="true"/>
          <p:nvPr/>
        </p:nvSpPr>
        <p:spPr>
          <a:xfrm rot="0">
            <a:off x="13987956" y="11938963"/>
            <a:ext cx="1665252" cy="609588"/>
          </a:xfrm>
          <a:prstGeom prst="rect">
            <a:avLst/>
          </a:prstGeom>
        </p:spPr>
        <p:txBody>
          <a:bodyPr anchor="t" rtlCol="false" tIns="0" lIns="0" bIns="0" rIns="0">
            <a:spAutoFit/>
          </a:bodyPr>
          <a:lstStyle/>
          <a:p>
            <a:pPr algn="l">
              <a:lnSpc>
                <a:spcPts val="4988"/>
              </a:lnSpc>
            </a:pPr>
            <a:r>
              <a:rPr lang="en-US" b="true" sz="3562" spc="14">
                <a:solidFill>
                  <a:srgbClr val="000000"/>
                </a:solidFill>
                <a:latin typeface="Proxima Nova Bold"/>
                <a:ea typeface="Proxima Nova Bold"/>
                <a:cs typeface="Proxima Nova Bold"/>
                <a:sym typeface="Proxima Nova Bold"/>
              </a:rPr>
              <a:t>Graph 1</a:t>
            </a:r>
          </a:p>
        </p:txBody>
      </p:sp>
      <p:sp>
        <p:nvSpPr>
          <p:cNvPr name="TextBox 50" id="50"/>
          <p:cNvSpPr txBox="true"/>
          <p:nvPr/>
        </p:nvSpPr>
        <p:spPr>
          <a:xfrm rot="0">
            <a:off x="13987956" y="24061005"/>
            <a:ext cx="3827711" cy="7712564"/>
          </a:xfrm>
          <a:prstGeom prst="rect">
            <a:avLst/>
          </a:prstGeom>
        </p:spPr>
        <p:txBody>
          <a:bodyPr anchor="t" rtlCol="false" tIns="0" lIns="0" bIns="0" rIns="0">
            <a:spAutoFit/>
          </a:bodyPr>
          <a:lstStyle/>
          <a:p>
            <a:pPr algn="l">
              <a:lnSpc>
                <a:spcPts val="4409"/>
              </a:lnSpc>
            </a:pPr>
            <a:r>
              <a:rPr lang="en-US" sz="3149" spc="-37">
                <a:solidFill>
                  <a:srgbClr val="000000"/>
                </a:solidFill>
                <a:latin typeface="Proxima Nova"/>
                <a:ea typeface="Proxima Nova"/>
                <a:cs typeface="Proxima Nova"/>
                <a:sym typeface="Proxima Nova"/>
              </a:rPr>
              <a:t>Lorem ipsum dolor </a:t>
            </a:r>
          </a:p>
          <a:p>
            <a:pPr algn="l">
              <a:lnSpc>
                <a:spcPts val="3754"/>
              </a:lnSpc>
            </a:pPr>
            <a:r>
              <a:rPr lang="en-US" sz="3149" spc="-37">
                <a:solidFill>
                  <a:srgbClr val="000000"/>
                </a:solidFill>
                <a:latin typeface="Proxima Nova"/>
                <a:ea typeface="Proxima Nova"/>
                <a:cs typeface="Proxima Nova"/>
                <a:sym typeface="Proxima Nova"/>
              </a:rPr>
              <a:t>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a:t>
            </a:r>
          </a:p>
        </p:txBody>
      </p:sp>
      <p:sp>
        <p:nvSpPr>
          <p:cNvPr name="TextBox 51" id="51"/>
          <p:cNvSpPr txBox="true"/>
          <p:nvPr/>
        </p:nvSpPr>
        <p:spPr>
          <a:xfrm rot="0">
            <a:off x="648370" y="23193589"/>
            <a:ext cx="2334288" cy="711279"/>
          </a:xfrm>
          <a:prstGeom prst="rect">
            <a:avLst/>
          </a:prstGeom>
        </p:spPr>
        <p:txBody>
          <a:bodyPr anchor="t" rtlCol="false" tIns="0" lIns="0" bIns="0" rIns="0">
            <a:spAutoFit/>
          </a:bodyPr>
          <a:lstStyle/>
          <a:p>
            <a:pPr algn="l">
              <a:lnSpc>
                <a:spcPts val="5880"/>
              </a:lnSpc>
            </a:pPr>
            <a:r>
              <a:rPr lang="en-US" b="true" sz="4200" spc="8">
                <a:solidFill>
                  <a:srgbClr val="000000"/>
                </a:solidFill>
                <a:latin typeface="Proxima Nova Bold"/>
                <a:ea typeface="Proxima Nova Bold"/>
                <a:cs typeface="Proxima Nova Bold"/>
                <a:sym typeface="Proxima Nova Bold"/>
              </a:rPr>
              <a:t>Results</a:t>
            </a:r>
          </a:p>
        </p:txBody>
      </p:sp>
      <p:sp>
        <p:nvSpPr>
          <p:cNvPr name="TextBox 52" id="52"/>
          <p:cNvSpPr txBox="true"/>
          <p:nvPr/>
        </p:nvSpPr>
        <p:spPr>
          <a:xfrm rot="0">
            <a:off x="648370" y="11881648"/>
            <a:ext cx="2460118" cy="711279"/>
          </a:xfrm>
          <a:prstGeom prst="rect">
            <a:avLst/>
          </a:prstGeom>
        </p:spPr>
        <p:txBody>
          <a:bodyPr anchor="t" rtlCol="false" tIns="0" lIns="0" bIns="0" rIns="0">
            <a:spAutoFit/>
          </a:bodyPr>
          <a:lstStyle/>
          <a:p>
            <a:pPr algn="l">
              <a:lnSpc>
                <a:spcPts val="5879"/>
              </a:lnSpc>
            </a:pPr>
            <a:r>
              <a:rPr lang="en-US" b="true" sz="4199" spc="12">
                <a:solidFill>
                  <a:srgbClr val="000000"/>
                </a:solidFill>
                <a:latin typeface="Proxima Nova Bold"/>
                <a:ea typeface="Proxima Nova Bold"/>
                <a:cs typeface="Proxima Nova Bold"/>
                <a:sym typeface="Proxima Nova Bold"/>
              </a:rPr>
              <a:t>Method</a:t>
            </a:r>
          </a:p>
        </p:txBody>
      </p:sp>
      <p:sp>
        <p:nvSpPr>
          <p:cNvPr name="TextBox 53" id="53"/>
          <p:cNvSpPr txBox="true"/>
          <p:nvPr/>
        </p:nvSpPr>
        <p:spPr>
          <a:xfrm rot="0">
            <a:off x="13987956" y="23297015"/>
            <a:ext cx="1913856" cy="609532"/>
          </a:xfrm>
          <a:prstGeom prst="rect">
            <a:avLst/>
          </a:prstGeom>
        </p:spPr>
        <p:txBody>
          <a:bodyPr anchor="t" rtlCol="false" tIns="0" lIns="0" bIns="0" rIns="0">
            <a:spAutoFit/>
          </a:bodyPr>
          <a:lstStyle/>
          <a:p>
            <a:pPr algn="l">
              <a:lnSpc>
                <a:spcPts val="4991"/>
              </a:lnSpc>
            </a:pPr>
            <a:r>
              <a:rPr lang="en-US" b="true" sz="3565">
                <a:solidFill>
                  <a:srgbClr val="000000"/>
                </a:solidFill>
                <a:latin typeface="Proxima Nova Bold"/>
                <a:ea typeface="Proxima Nova Bold"/>
                <a:cs typeface="Proxima Nova Bold"/>
                <a:sym typeface="Proxima Nova Bold"/>
              </a:rPr>
              <a:t>Figure 1</a:t>
            </a:r>
          </a:p>
        </p:txBody>
      </p:sp>
      <p:sp>
        <p:nvSpPr>
          <p:cNvPr name="TextBox 54" id="54"/>
          <p:cNvSpPr txBox="true"/>
          <p:nvPr/>
        </p:nvSpPr>
        <p:spPr>
          <a:xfrm rot="0">
            <a:off x="25998340" y="11985074"/>
            <a:ext cx="1666311" cy="609532"/>
          </a:xfrm>
          <a:prstGeom prst="rect">
            <a:avLst/>
          </a:prstGeom>
        </p:spPr>
        <p:txBody>
          <a:bodyPr anchor="t" rtlCol="false" tIns="0" lIns="0" bIns="0" rIns="0">
            <a:spAutoFit/>
          </a:bodyPr>
          <a:lstStyle/>
          <a:p>
            <a:pPr algn="l">
              <a:lnSpc>
                <a:spcPts val="4991"/>
              </a:lnSpc>
            </a:pPr>
            <a:r>
              <a:rPr lang="en-US" b="true" sz="3565" spc="14">
                <a:solidFill>
                  <a:srgbClr val="000000"/>
                </a:solidFill>
                <a:latin typeface="Proxima Nova Bold"/>
                <a:ea typeface="Proxima Nova Bold"/>
                <a:cs typeface="Proxima Nova Bold"/>
                <a:sym typeface="Proxima Nova Bold"/>
              </a:rPr>
              <a:t>Graph 2</a:t>
            </a:r>
          </a:p>
        </p:txBody>
      </p:sp>
      <p:sp>
        <p:nvSpPr>
          <p:cNvPr name="TextBox 55" id="55"/>
          <p:cNvSpPr txBox="true"/>
          <p:nvPr/>
        </p:nvSpPr>
        <p:spPr>
          <a:xfrm rot="0">
            <a:off x="26038173" y="23287490"/>
            <a:ext cx="3559176" cy="711279"/>
          </a:xfrm>
          <a:prstGeom prst="rect">
            <a:avLst/>
          </a:prstGeom>
        </p:spPr>
        <p:txBody>
          <a:bodyPr anchor="t" rtlCol="false" tIns="0" lIns="0" bIns="0" rIns="0">
            <a:spAutoFit/>
          </a:bodyPr>
          <a:lstStyle/>
          <a:p>
            <a:pPr algn="l">
              <a:lnSpc>
                <a:spcPts val="5880"/>
              </a:lnSpc>
            </a:pPr>
            <a:r>
              <a:rPr lang="en-US" b="true" sz="4200" spc="8">
                <a:solidFill>
                  <a:srgbClr val="000000"/>
                </a:solidFill>
                <a:latin typeface="Proxima Nova Bold"/>
                <a:ea typeface="Proxima Nova Bold"/>
                <a:cs typeface="Proxima Nova Bold"/>
                <a:sym typeface="Proxima Nova Bold"/>
              </a:rPr>
              <a:t>Conclusion</a:t>
            </a:r>
          </a:p>
        </p:txBody>
      </p:sp>
      <p:sp>
        <p:nvSpPr>
          <p:cNvPr name="TextBox 56" id="56"/>
          <p:cNvSpPr txBox="true"/>
          <p:nvPr/>
        </p:nvSpPr>
        <p:spPr>
          <a:xfrm rot="0">
            <a:off x="13987956" y="8767561"/>
            <a:ext cx="10281434" cy="2397633"/>
          </a:xfrm>
          <a:prstGeom prst="rect">
            <a:avLst/>
          </a:prstGeom>
        </p:spPr>
        <p:txBody>
          <a:bodyPr anchor="t" rtlCol="false" tIns="0" lIns="0" bIns="0" rIns="0">
            <a:spAutoFit/>
          </a:bodyPr>
          <a:lstStyle/>
          <a:p>
            <a:pPr algn="l">
              <a:lnSpc>
                <a:spcPts val="9216"/>
              </a:lnSpc>
            </a:pPr>
            <a:r>
              <a:rPr lang="en-US" sz="9600" spc="-38">
                <a:solidFill>
                  <a:srgbClr val="582D83"/>
                </a:solidFill>
                <a:latin typeface="Proxima Nova"/>
                <a:ea typeface="Proxima Nova"/>
                <a:cs typeface="Proxima Nova"/>
                <a:sym typeface="Proxima Nova"/>
              </a:rPr>
              <a:t>Your Name Here at font size 96pt</a:t>
            </a:r>
          </a:p>
        </p:txBody>
      </p:sp>
      <p:sp>
        <p:nvSpPr>
          <p:cNvPr name="TextBox 57" id="57"/>
          <p:cNvSpPr txBox="true"/>
          <p:nvPr/>
        </p:nvSpPr>
        <p:spPr>
          <a:xfrm rot="0">
            <a:off x="28893461" y="21713515"/>
            <a:ext cx="1003114" cy="463616"/>
          </a:xfrm>
          <a:prstGeom prst="rect">
            <a:avLst/>
          </a:prstGeom>
        </p:spPr>
        <p:txBody>
          <a:bodyPr anchor="t" rtlCol="false" tIns="0" lIns="0" bIns="0" rIns="0">
            <a:spAutoFit/>
          </a:bodyPr>
          <a:lstStyle/>
          <a:p>
            <a:pPr algn="l">
              <a:lnSpc>
                <a:spcPts val="3830"/>
              </a:lnSpc>
            </a:pPr>
            <a:r>
              <a:rPr lang="en-US" sz="2736" spc="5">
                <a:solidFill>
                  <a:srgbClr val="000000"/>
                </a:solidFill>
                <a:latin typeface="Proxima Nova"/>
                <a:ea typeface="Proxima Nova"/>
                <a:cs typeface="Proxima Nova"/>
                <a:sym typeface="Proxima Nova"/>
              </a:rPr>
              <a:t>1st Qtr</a:t>
            </a:r>
          </a:p>
        </p:txBody>
      </p:sp>
      <p:sp>
        <p:nvSpPr>
          <p:cNvPr name="TextBox 58" id="58"/>
          <p:cNvSpPr txBox="true"/>
          <p:nvPr/>
        </p:nvSpPr>
        <p:spPr>
          <a:xfrm rot="0">
            <a:off x="30492691" y="21713515"/>
            <a:ext cx="1319350" cy="456690"/>
          </a:xfrm>
          <a:prstGeom prst="rect">
            <a:avLst/>
          </a:prstGeom>
        </p:spPr>
        <p:txBody>
          <a:bodyPr anchor="t" rtlCol="false" tIns="0" lIns="0" bIns="0" rIns="0">
            <a:spAutoFit/>
          </a:bodyPr>
          <a:lstStyle/>
          <a:p>
            <a:pPr algn="l">
              <a:lnSpc>
                <a:spcPts val="3830"/>
              </a:lnSpc>
            </a:pPr>
            <a:r>
              <a:rPr lang="en-US" sz="2736" spc="8">
                <a:solidFill>
                  <a:srgbClr val="000000"/>
                </a:solidFill>
                <a:latin typeface="Proxima Nova"/>
                <a:ea typeface="Proxima Nova"/>
                <a:cs typeface="Proxima Nova"/>
                <a:sym typeface="Proxima Nova"/>
              </a:rPr>
              <a:t>2nd Qtr</a:t>
            </a:r>
          </a:p>
        </p:txBody>
      </p:sp>
      <p:sp>
        <p:nvSpPr>
          <p:cNvPr name="TextBox 59" id="59"/>
          <p:cNvSpPr txBox="true"/>
          <p:nvPr/>
        </p:nvSpPr>
        <p:spPr>
          <a:xfrm rot="0">
            <a:off x="32206148" y="21713515"/>
            <a:ext cx="1266028" cy="456690"/>
          </a:xfrm>
          <a:prstGeom prst="rect">
            <a:avLst/>
          </a:prstGeom>
        </p:spPr>
        <p:txBody>
          <a:bodyPr anchor="t" rtlCol="false" tIns="0" lIns="0" bIns="0" rIns="0">
            <a:spAutoFit/>
          </a:bodyPr>
          <a:lstStyle/>
          <a:p>
            <a:pPr algn="l">
              <a:lnSpc>
                <a:spcPts val="3830"/>
              </a:lnSpc>
            </a:pPr>
            <a:r>
              <a:rPr lang="en-US" sz="2736" spc="13">
                <a:solidFill>
                  <a:srgbClr val="000000"/>
                </a:solidFill>
                <a:latin typeface="Proxima Nova"/>
                <a:ea typeface="Proxima Nova"/>
                <a:cs typeface="Proxima Nova"/>
                <a:sym typeface="Proxima Nova"/>
              </a:rPr>
              <a:t>3rd Qtr</a:t>
            </a:r>
          </a:p>
        </p:txBody>
      </p:sp>
      <p:sp>
        <p:nvSpPr>
          <p:cNvPr name="TextBox 60" id="60"/>
          <p:cNvSpPr txBox="true"/>
          <p:nvPr/>
        </p:nvSpPr>
        <p:spPr>
          <a:xfrm rot="0">
            <a:off x="33857419" y="21713515"/>
            <a:ext cx="1260896" cy="456690"/>
          </a:xfrm>
          <a:prstGeom prst="rect">
            <a:avLst/>
          </a:prstGeom>
        </p:spPr>
        <p:txBody>
          <a:bodyPr anchor="t" rtlCol="false" tIns="0" lIns="0" bIns="0" rIns="0">
            <a:spAutoFit/>
          </a:bodyPr>
          <a:lstStyle/>
          <a:p>
            <a:pPr algn="l">
              <a:lnSpc>
                <a:spcPts val="3830"/>
              </a:lnSpc>
            </a:pPr>
            <a:r>
              <a:rPr lang="en-US" sz="2736" spc="5">
                <a:solidFill>
                  <a:srgbClr val="000000"/>
                </a:solidFill>
                <a:latin typeface="Proxima Nova"/>
                <a:ea typeface="Proxima Nova"/>
                <a:cs typeface="Proxima Nova"/>
                <a:sym typeface="Proxima Nova"/>
              </a:rPr>
              <a:t>4th Qtr</a:t>
            </a:r>
          </a:p>
        </p:txBody>
      </p:sp>
      <p:sp>
        <p:nvSpPr>
          <p:cNvPr name="TextBox 61" id="61"/>
          <p:cNvSpPr txBox="true"/>
          <p:nvPr/>
        </p:nvSpPr>
        <p:spPr>
          <a:xfrm rot="0">
            <a:off x="648370" y="1347974"/>
            <a:ext cx="5077458" cy="711279"/>
          </a:xfrm>
          <a:prstGeom prst="rect">
            <a:avLst/>
          </a:prstGeom>
        </p:spPr>
        <p:txBody>
          <a:bodyPr anchor="t" rtlCol="false" tIns="0" lIns="0" bIns="0" rIns="0">
            <a:spAutoFit/>
          </a:bodyPr>
          <a:lstStyle/>
          <a:p>
            <a:pPr algn="ctr">
              <a:lnSpc>
                <a:spcPts val="5880"/>
              </a:lnSpc>
              <a:spcBef>
                <a:spcPct val="0"/>
              </a:spcBef>
            </a:pPr>
            <a:r>
              <a:rPr lang="en-US" b="true" sz="4200" spc="-33">
                <a:solidFill>
                  <a:srgbClr val="000000"/>
                </a:solidFill>
                <a:latin typeface="Proxima Nova Bold"/>
                <a:ea typeface="Proxima Nova Bold"/>
                <a:cs typeface="Proxima Nova Bold"/>
                <a:sym typeface="Proxima Nova Bold"/>
              </a:rPr>
              <a:t>Abstract/Introduction</a:t>
            </a:r>
          </a:p>
        </p:txBody>
      </p:sp>
      <p:sp>
        <p:nvSpPr>
          <p:cNvPr name="TextBox 62" id="62"/>
          <p:cNvSpPr txBox="true"/>
          <p:nvPr/>
        </p:nvSpPr>
        <p:spPr>
          <a:xfrm rot="0">
            <a:off x="648370" y="2568172"/>
            <a:ext cx="11806313" cy="5942647"/>
          </a:xfrm>
          <a:prstGeom prst="rect">
            <a:avLst/>
          </a:prstGeom>
        </p:spPr>
        <p:txBody>
          <a:bodyPr anchor="t" rtlCol="false" tIns="0" lIns="0" bIns="0" rIns="0">
            <a:spAutoFit/>
          </a:bodyPr>
          <a:lstStyle/>
          <a:p>
            <a:pPr algn="l" marL="680085" indent="-340042" lvl="1">
              <a:lnSpc>
                <a:spcPts val="3937"/>
              </a:lnSpc>
              <a:buFont typeface="Arial"/>
              <a:buChar char="•"/>
            </a:pPr>
            <a:r>
              <a:rPr lang="en-US" sz="3150" spc="-12">
                <a:solidFill>
                  <a:srgbClr val="000000"/>
                </a:solidFill>
                <a:latin typeface="Proxima Nova"/>
                <a:ea typeface="Proxima Nova"/>
                <a:cs typeface="Proxima Nova"/>
                <a:sym typeface="Proxima Nova"/>
              </a:rPr>
              <a:t>The problems I am investigating with my research are so large, the fate of the world rests in the balance</a:t>
            </a:r>
          </a:p>
          <a:p>
            <a:pPr algn="l">
              <a:lnSpc>
                <a:spcPts val="3937"/>
              </a:lnSpc>
            </a:pPr>
          </a:p>
          <a:p>
            <a:pPr algn="l" marL="680085" indent="-340042" lvl="1">
              <a:lnSpc>
                <a:spcPts val="3937"/>
              </a:lnSpc>
              <a:buFont typeface="Arial"/>
              <a:buChar char="•"/>
            </a:pPr>
            <a:r>
              <a:rPr lang="en-US" sz="3150" spc="-12">
                <a:solidFill>
                  <a:srgbClr val="000000"/>
                </a:solidFill>
                <a:latin typeface="Proxima Nova"/>
                <a:ea typeface="Proxima Nova"/>
                <a:cs typeface="Proxima Nova"/>
                <a:sym typeface="Proxima Nova"/>
              </a:rPr>
              <a:t>Past researchers have concluded that they are right about some stuff, like a lot of stuff T</a:t>
            </a:r>
            <a:r>
              <a:rPr lang="en-US" sz="3150" spc="-12">
                <a:solidFill>
                  <a:srgbClr val="000000"/>
                </a:solidFill>
                <a:latin typeface="Proxima Nova"/>
                <a:ea typeface="Proxima Nova"/>
                <a:cs typeface="Proxima Nova"/>
                <a:sym typeface="Proxima Nova"/>
              </a:rPr>
              <a:t>hat I read.</a:t>
            </a:r>
          </a:p>
          <a:p>
            <a:pPr algn="l">
              <a:lnSpc>
                <a:spcPts val="3937"/>
              </a:lnSpc>
            </a:pPr>
          </a:p>
          <a:p>
            <a:pPr algn="l" marL="680085" indent="-340042" lvl="1">
              <a:lnSpc>
                <a:spcPts val="3937"/>
              </a:lnSpc>
              <a:buFont typeface="Arial"/>
              <a:buChar char="•"/>
            </a:pPr>
            <a:r>
              <a:rPr lang="en-US" sz="3150" spc="-12">
                <a:solidFill>
                  <a:srgbClr val="000000"/>
                </a:solidFill>
                <a:latin typeface="Proxima Nova"/>
                <a:ea typeface="Proxima Nova"/>
                <a:cs typeface="Proxima Nova"/>
                <a:sym typeface="Proxima Nova"/>
              </a:rPr>
              <a:t>Well, we’re going to see about that! </a:t>
            </a:r>
          </a:p>
          <a:p>
            <a:pPr algn="l">
              <a:lnSpc>
                <a:spcPts val="3937"/>
              </a:lnSpc>
            </a:pPr>
          </a:p>
          <a:p>
            <a:pPr algn="l" marL="680085" indent="-340042" lvl="1">
              <a:lnSpc>
                <a:spcPts val="3937"/>
              </a:lnSpc>
              <a:buFont typeface="Arial"/>
              <a:buChar char="•"/>
            </a:pPr>
            <a:r>
              <a:rPr lang="en-US" sz="3150" spc="-12">
                <a:solidFill>
                  <a:srgbClr val="000000"/>
                </a:solidFill>
                <a:latin typeface="Proxima Nova"/>
                <a:ea typeface="Proxima Nova"/>
                <a:cs typeface="Proxima Nova"/>
                <a:sym typeface="Proxima Nova"/>
              </a:rPr>
              <a:t>It the present study, we asked participants whether the previous research was correct or whether the present research was correct. Participants were given $5 for participating correctly.</a:t>
            </a:r>
          </a:p>
          <a:p>
            <a:pPr algn="l">
              <a:lnSpc>
                <a:spcPts val="3937"/>
              </a:lnSpc>
            </a:pPr>
          </a:p>
        </p:txBody>
      </p:sp>
      <p:sp>
        <p:nvSpPr>
          <p:cNvPr name="TextBox 63" id="63"/>
          <p:cNvSpPr txBox="true"/>
          <p:nvPr/>
        </p:nvSpPr>
        <p:spPr>
          <a:xfrm rot="0">
            <a:off x="648370" y="14749148"/>
            <a:ext cx="2430268" cy="551451"/>
          </a:xfrm>
          <a:prstGeom prst="rect">
            <a:avLst/>
          </a:prstGeom>
        </p:spPr>
        <p:txBody>
          <a:bodyPr anchor="t" rtlCol="false" tIns="0" lIns="0" bIns="0" rIns="0">
            <a:spAutoFit/>
          </a:bodyPr>
          <a:lstStyle/>
          <a:p>
            <a:pPr algn="l">
              <a:lnSpc>
                <a:spcPts val="4517"/>
              </a:lnSpc>
            </a:pPr>
            <a:r>
              <a:rPr lang="en-US" b="true" sz="3226" spc="9">
                <a:solidFill>
                  <a:srgbClr val="461D7C"/>
                </a:solidFill>
                <a:latin typeface="Proxima Nova Bold"/>
                <a:ea typeface="Proxima Nova Bold"/>
                <a:cs typeface="Proxima Nova Bold"/>
                <a:sym typeface="Proxima Nova Bold"/>
              </a:rPr>
              <a:t>Experiment 1</a:t>
            </a:r>
          </a:p>
        </p:txBody>
      </p:sp>
      <p:sp>
        <p:nvSpPr>
          <p:cNvPr name="TextBox 64" id="64"/>
          <p:cNvSpPr txBox="true"/>
          <p:nvPr/>
        </p:nvSpPr>
        <p:spPr>
          <a:xfrm rot="0">
            <a:off x="648370" y="16397689"/>
            <a:ext cx="3303764" cy="551451"/>
          </a:xfrm>
          <a:prstGeom prst="rect">
            <a:avLst/>
          </a:prstGeom>
        </p:spPr>
        <p:txBody>
          <a:bodyPr anchor="t" rtlCol="false" tIns="0" lIns="0" bIns="0" rIns="0">
            <a:spAutoFit/>
          </a:bodyPr>
          <a:lstStyle/>
          <a:p>
            <a:pPr algn="l">
              <a:lnSpc>
                <a:spcPts val="4517"/>
              </a:lnSpc>
            </a:pPr>
            <a:r>
              <a:rPr lang="en-US" b="true" sz="3226" spc="9">
                <a:solidFill>
                  <a:srgbClr val="461D7C"/>
                </a:solidFill>
                <a:latin typeface="Proxima Nova Bold"/>
                <a:ea typeface="Proxima Nova Bold"/>
                <a:cs typeface="Proxima Nova Bold"/>
                <a:sym typeface="Proxima Nova Bold"/>
              </a:rPr>
              <a:t>Experiment 2</a:t>
            </a:r>
          </a:p>
        </p:txBody>
      </p:sp>
      <p:sp>
        <p:nvSpPr>
          <p:cNvPr name="TextBox 65" id="65"/>
          <p:cNvSpPr txBox="true"/>
          <p:nvPr/>
        </p:nvSpPr>
        <p:spPr>
          <a:xfrm rot="0">
            <a:off x="648370" y="18538360"/>
            <a:ext cx="4427955" cy="551451"/>
          </a:xfrm>
          <a:prstGeom prst="rect">
            <a:avLst/>
          </a:prstGeom>
        </p:spPr>
        <p:txBody>
          <a:bodyPr anchor="t" rtlCol="false" tIns="0" lIns="0" bIns="0" rIns="0">
            <a:spAutoFit/>
          </a:bodyPr>
          <a:lstStyle/>
          <a:p>
            <a:pPr algn="l">
              <a:lnSpc>
                <a:spcPts val="4517"/>
              </a:lnSpc>
            </a:pPr>
            <a:r>
              <a:rPr lang="en-US" b="true" sz="3226" spc="9">
                <a:solidFill>
                  <a:srgbClr val="461D7C"/>
                </a:solidFill>
                <a:latin typeface="Proxima Nova Bold"/>
                <a:ea typeface="Proxima Nova Bold"/>
                <a:cs typeface="Proxima Nova Bold"/>
                <a:sym typeface="Proxima Nova Bold"/>
              </a:rPr>
              <a:t>Accuracy metrics</a:t>
            </a:r>
          </a:p>
        </p:txBody>
      </p:sp>
      <p:sp>
        <p:nvSpPr>
          <p:cNvPr name="TextBox 66" id="66"/>
          <p:cNvSpPr txBox="true"/>
          <p:nvPr/>
        </p:nvSpPr>
        <p:spPr>
          <a:xfrm rot="0">
            <a:off x="648370" y="12882317"/>
            <a:ext cx="12051389" cy="10098262"/>
          </a:xfrm>
          <a:prstGeom prst="rect">
            <a:avLst/>
          </a:prstGeom>
        </p:spPr>
        <p:txBody>
          <a:bodyPr anchor="t" rtlCol="false" tIns="0" lIns="0" bIns="0" rIns="0">
            <a:spAutoFit/>
          </a:bodyPr>
          <a:lstStyle/>
          <a:p>
            <a:pPr algn="l" marL="680085" indent="-340042" lvl="1">
              <a:lnSpc>
                <a:spcPts val="3083"/>
              </a:lnSpc>
              <a:buFont typeface="Arial"/>
              <a:buChar char="•"/>
            </a:pPr>
            <a:r>
              <a:rPr lang="en-US" sz="3150" spc="-12">
                <a:solidFill>
                  <a:srgbClr val="000000"/>
                </a:solidFill>
                <a:latin typeface="Proxima Nova"/>
                <a:ea typeface="Proxima Nova"/>
                <a:cs typeface="Proxima Nova"/>
                <a:sym typeface="Proxima Nova"/>
              </a:rPr>
              <a:t>Participants recruited from Mturk (</a:t>
            </a:r>
            <a:r>
              <a:rPr lang="en-US" sz="3150" i="true" spc="-12">
                <a:solidFill>
                  <a:srgbClr val="000000"/>
                </a:solidFill>
                <a:latin typeface="Proxima Nova Italics"/>
                <a:ea typeface="Proxima Nova Italics"/>
                <a:cs typeface="Proxima Nova Italics"/>
                <a:sym typeface="Proxima Nova Italics"/>
              </a:rPr>
              <a:t>M</a:t>
            </a:r>
            <a:r>
              <a:rPr lang="en-US" sz="3150" spc="-12">
                <a:solidFill>
                  <a:srgbClr val="000000"/>
                </a:solidFill>
                <a:latin typeface="Proxima Nova"/>
                <a:ea typeface="Proxima Nova"/>
                <a:cs typeface="Proxima Nova"/>
                <a:sym typeface="Proxima Nova"/>
              </a:rPr>
              <a:t>age = 34.96, 56.33% male, 77.85% white, </a:t>
            </a:r>
            <a:r>
              <a:rPr lang="en-US" sz="3150" spc="-12">
                <a:solidFill>
                  <a:srgbClr val="000000"/>
                </a:solidFill>
                <a:latin typeface="Proxima Nova"/>
                <a:ea typeface="Proxima Nova"/>
                <a:cs typeface="Proxima Nova"/>
                <a:sym typeface="Proxima Nova"/>
              </a:rPr>
              <a:t>42.41% have a college degree)</a:t>
            </a:r>
          </a:p>
          <a:p>
            <a:pPr algn="l" marL="680085" indent="-340042" lvl="1">
              <a:lnSpc>
                <a:spcPts val="4409"/>
              </a:lnSpc>
              <a:buFont typeface="Arial"/>
              <a:buChar char="•"/>
            </a:pPr>
            <a:r>
              <a:rPr lang="en-US" sz="3150" spc="-12">
                <a:solidFill>
                  <a:srgbClr val="000000"/>
                </a:solidFill>
                <a:latin typeface="Proxima Nova"/>
                <a:ea typeface="Proxima Nova"/>
                <a:cs typeface="Proxima Nova"/>
                <a:sym typeface="Proxima Nova"/>
              </a:rPr>
              <a:t>Everyone answered a questionnaire about the present study (see handout)</a:t>
            </a:r>
          </a:p>
          <a:p>
            <a:pPr algn="l">
              <a:lnSpc>
                <a:spcPts val="4409"/>
              </a:lnSpc>
            </a:pPr>
          </a:p>
          <a:p>
            <a:pPr algn="l" marL="680085" indent="-340042" lvl="1">
              <a:lnSpc>
                <a:spcPts val="4409"/>
              </a:lnSpc>
              <a:buFont typeface="Arial"/>
              <a:buChar char="•"/>
            </a:pPr>
            <a:r>
              <a:rPr lang="en-US" sz="3150" spc="-12">
                <a:solidFill>
                  <a:srgbClr val="000000"/>
                </a:solidFill>
                <a:latin typeface="Proxima Nova"/>
                <a:ea typeface="Proxima Nova"/>
                <a:cs typeface="Proxima Nova"/>
                <a:sym typeface="Proxima Nova"/>
              </a:rPr>
              <a:t>Participants (</a:t>
            </a:r>
            <a:r>
              <a:rPr lang="en-US" sz="3150" i="true" spc="-12">
                <a:solidFill>
                  <a:srgbClr val="000000"/>
                </a:solidFill>
                <a:latin typeface="Proxima Nova Italics"/>
                <a:ea typeface="Proxima Nova Italics"/>
                <a:cs typeface="Proxima Nova Italics"/>
                <a:sym typeface="Proxima Nova Italics"/>
              </a:rPr>
              <a:t>n</a:t>
            </a:r>
            <a:r>
              <a:rPr lang="en-US" sz="3150" spc="-12">
                <a:solidFill>
                  <a:srgbClr val="000000"/>
                </a:solidFill>
                <a:latin typeface="Proxima Nova"/>
                <a:ea typeface="Proxima Nova"/>
                <a:cs typeface="Proxima Nova"/>
                <a:sym typeface="Proxima Nova"/>
              </a:rPr>
              <a:t> = 158) recruited from Mturk gave their answers to the questionnaire (e.g., “I agree with this study”).</a:t>
            </a:r>
          </a:p>
          <a:p>
            <a:pPr algn="l">
              <a:lnSpc>
                <a:spcPts val="4409"/>
              </a:lnSpc>
            </a:pPr>
          </a:p>
          <a:p>
            <a:pPr algn="l" marL="680085" indent="-340042" lvl="1">
              <a:lnSpc>
                <a:spcPts val="6098"/>
              </a:lnSpc>
              <a:buFont typeface="Arial"/>
              <a:buChar char="•"/>
            </a:pPr>
            <a:r>
              <a:rPr lang="en-US" sz="3150" spc="-12">
                <a:solidFill>
                  <a:srgbClr val="000000"/>
                </a:solidFill>
                <a:latin typeface="Proxima Nova"/>
                <a:ea typeface="Proxima Nova"/>
                <a:cs typeface="Proxima Nova"/>
                <a:sym typeface="Proxima Nova"/>
              </a:rPr>
              <a:t>Some smarter participants (</a:t>
            </a:r>
            <a:r>
              <a:rPr lang="en-US" sz="3150" i="true" spc="-12">
                <a:solidFill>
                  <a:srgbClr val="000000"/>
                </a:solidFill>
                <a:latin typeface="Proxima Nova Italics"/>
                <a:ea typeface="Proxima Nova Italics"/>
                <a:cs typeface="Proxima Nova Italics"/>
                <a:sym typeface="Proxima Nova Italics"/>
              </a:rPr>
              <a:t>n = 109) also answered the questionnaire from Exp. 1 </a:t>
            </a:r>
          </a:p>
          <a:p>
            <a:pPr algn="l">
              <a:lnSpc>
                <a:spcPts val="6098"/>
              </a:lnSpc>
            </a:pPr>
          </a:p>
          <a:p>
            <a:pPr algn="l" marL="680085" indent="-340042" lvl="1">
              <a:lnSpc>
                <a:spcPts val="6098"/>
              </a:lnSpc>
              <a:buFont typeface="Arial"/>
              <a:buChar char="•"/>
            </a:pPr>
            <a:r>
              <a:rPr lang="en-US" sz="3150" i="true" spc="-12">
                <a:solidFill>
                  <a:srgbClr val="000000"/>
                </a:solidFill>
                <a:latin typeface="Proxima Nova Italics"/>
                <a:ea typeface="Proxima Nova Italics"/>
                <a:cs typeface="Proxima Nova Italics"/>
                <a:sym typeface="Proxima Nova Italics"/>
              </a:rPr>
              <a:t>Absolute estimation error (AEE):</a:t>
            </a:r>
          </a:p>
          <a:p>
            <a:pPr algn="l" marL="680085" indent="-340042" lvl="1">
              <a:lnSpc>
                <a:spcPts val="6098"/>
              </a:lnSpc>
              <a:buFont typeface="Arial"/>
              <a:buChar char="•"/>
            </a:pPr>
            <a:r>
              <a:rPr lang="en-US" sz="3150" i="true" spc="-12">
                <a:solidFill>
                  <a:srgbClr val="000000"/>
                </a:solidFill>
                <a:latin typeface="Proxima Nova Italics"/>
                <a:ea typeface="Proxima Nova Italics"/>
                <a:cs typeface="Proxima Nova Italics"/>
                <a:sym typeface="Proxima Nova Italics"/>
              </a:rPr>
              <a:t>Relative accuracy: Spearman’s rho</a:t>
            </a:r>
          </a:p>
          <a:p>
            <a:pPr algn="l" marL="680085" indent="-340042" lvl="1">
              <a:lnSpc>
                <a:spcPts val="6098"/>
              </a:lnSpc>
              <a:buFont typeface="Arial"/>
              <a:buChar char="•"/>
            </a:pPr>
            <a:r>
              <a:rPr lang="en-US" sz="3150" i="true" spc="-12">
                <a:solidFill>
                  <a:srgbClr val="000000"/>
                </a:solidFill>
                <a:latin typeface="Proxima Nova Italics"/>
                <a:ea typeface="Proxima Nova Italics"/>
                <a:cs typeface="Proxima Nova Italics"/>
                <a:sym typeface="Proxima Nova Italics"/>
              </a:rPr>
              <a:t>Over-estimation of rare events (ORE): Individuals’ intercepts for (log estimations ~ log10 objective numbers) </a:t>
            </a:r>
          </a:p>
          <a:p>
            <a:pPr algn="l">
              <a:lnSpc>
                <a:spcPts val="6098"/>
              </a:lnSpc>
            </a:pPr>
          </a:p>
        </p:txBody>
      </p:sp>
      <p:sp>
        <p:nvSpPr>
          <p:cNvPr name="TextBox 67" id="67"/>
          <p:cNvSpPr txBox="true"/>
          <p:nvPr/>
        </p:nvSpPr>
        <p:spPr>
          <a:xfrm rot="0">
            <a:off x="648370" y="24613982"/>
            <a:ext cx="11233415" cy="3859092"/>
          </a:xfrm>
          <a:prstGeom prst="rect">
            <a:avLst/>
          </a:prstGeom>
        </p:spPr>
        <p:txBody>
          <a:bodyPr anchor="t" rtlCol="false" tIns="0" lIns="0" bIns="0" rIns="0">
            <a:spAutoFit/>
          </a:bodyPr>
          <a:lstStyle/>
          <a:p>
            <a:pPr algn="l" marL="680085" indent="-340042" lvl="1">
              <a:lnSpc>
                <a:spcPts val="3742"/>
              </a:lnSpc>
              <a:buFont typeface="Arial"/>
              <a:buChar char="•"/>
            </a:pPr>
            <a:r>
              <a:rPr lang="en-US" sz="3150" spc="-12">
                <a:solidFill>
                  <a:srgbClr val="000000"/>
                </a:solidFill>
                <a:latin typeface="Proxima Nova"/>
                <a:ea typeface="Proxima Nova"/>
                <a:cs typeface="Proxima Nova"/>
                <a:sym typeface="Proxima Nova"/>
              </a:rPr>
              <a:t>Significant positive effect of VS on absolute</a:t>
            </a:r>
            <a:r>
              <a:rPr lang="en-US" sz="3150" spc="-12">
                <a:solidFill>
                  <a:srgbClr val="000000"/>
                </a:solidFill>
                <a:latin typeface="Proxima Nova"/>
                <a:ea typeface="Proxima Nova"/>
                <a:cs typeface="Proxima Nova"/>
                <a:sym typeface="Proxima Nova"/>
              </a:rPr>
              <a:t> </a:t>
            </a:r>
            <a:r>
              <a:rPr lang="en-US" sz="3150" spc="-12">
                <a:solidFill>
                  <a:srgbClr val="000000"/>
                </a:solidFill>
                <a:latin typeface="Proxima Nova"/>
                <a:ea typeface="Proxima Nova"/>
                <a:cs typeface="Proxima Nova"/>
                <a:sym typeface="Proxima Nova"/>
              </a:rPr>
              <a:t>estimation error, = 0.41, 95% CI [.26, .55], </a:t>
            </a:r>
            <a:r>
              <a:rPr lang="en-US" sz="3150" i="true" spc="-12">
                <a:solidFill>
                  <a:srgbClr val="000000"/>
                </a:solidFill>
                <a:latin typeface="Proxima Nova Italics"/>
                <a:ea typeface="Proxima Nova Italics"/>
                <a:cs typeface="Proxima Nova Italics"/>
                <a:sym typeface="Proxima Nova Italics"/>
              </a:rPr>
              <a:t>p</a:t>
            </a:r>
            <a:r>
              <a:rPr lang="en-US" sz="3150" spc="-12">
                <a:solidFill>
                  <a:srgbClr val="000000"/>
                </a:solidFill>
                <a:latin typeface="Proxima Nova"/>
                <a:ea typeface="Proxima Nova"/>
                <a:cs typeface="Proxima Nova"/>
                <a:sym typeface="Proxima Nova"/>
              </a:rPr>
              <a:t> &lt; .001 </a:t>
            </a:r>
          </a:p>
          <a:p>
            <a:pPr algn="l" marL="680085" indent="-340042" lvl="1">
              <a:lnSpc>
                <a:spcPts val="7024"/>
              </a:lnSpc>
              <a:buFont typeface="Arial"/>
              <a:buChar char="•"/>
            </a:pPr>
            <a:r>
              <a:rPr lang="en-US" sz="3150" spc="-12">
                <a:solidFill>
                  <a:srgbClr val="000000"/>
                </a:solidFill>
                <a:latin typeface="Proxima Nova"/>
                <a:ea typeface="Proxima Nova"/>
                <a:cs typeface="Proxima Nova"/>
                <a:sym typeface="Proxima Nova"/>
              </a:rPr>
              <a:t>Significant positive effect of VS on relative </a:t>
            </a:r>
            <a:r>
              <a:rPr lang="en-US" sz="3150" spc="-12">
                <a:solidFill>
                  <a:srgbClr val="000000"/>
                </a:solidFill>
                <a:latin typeface="Proxima Nova"/>
                <a:ea typeface="Proxima Nova"/>
                <a:cs typeface="Proxima Nova"/>
                <a:sym typeface="Proxima Nova"/>
              </a:rPr>
              <a:t>accuracy,  = -0.49, 95% CI [-.63, -.34], </a:t>
            </a:r>
            <a:r>
              <a:rPr lang="en-US" sz="3150" i="true" spc="-12">
                <a:solidFill>
                  <a:srgbClr val="000000"/>
                </a:solidFill>
                <a:latin typeface="Proxima Nova Italics"/>
                <a:ea typeface="Proxima Nova Italics"/>
                <a:cs typeface="Proxima Nova Italics"/>
                <a:sym typeface="Proxima Nova Italics"/>
              </a:rPr>
              <a:t>p</a:t>
            </a:r>
            <a:r>
              <a:rPr lang="en-US" sz="3150" spc="-12">
                <a:solidFill>
                  <a:srgbClr val="000000"/>
                </a:solidFill>
                <a:latin typeface="Proxima Nova"/>
                <a:ea typeface="Proxima Nova"/>
                <a:cs typeface="Proxima Nova"/>
                <a:sym typeface="Proxima Nova"/>
              </a:rPr>
              <a:t> &lt; </a:t>
            </a:r>
            <a:r>
              <a:rPr lang="en-US" sz="3150" spc="-12">
                <a:solidFill>
                  <a:srgbClr val="000000"/>
                </a:solidFill>
                <a:latin typeface="Proxima Nova"/>
                <a:ea typeface="Proxima Nova"/>
                <a:cs typeface="Proxima Nova"/>
                <a:sym typeface="Proxima Nova"/>
              </a:rPr>
              <a:t>001 </a:t>
            </a:r>
          </a:p>
          <a:p>
            <a:pPr algn="l" marL="680085" indent="-340042" lvl="1">
              <a:lnSpc>
                <a:spcPts val="4844"/>
              </a:lnSpc>
              <a:buFont typeface="Arial"/>
              <a:buChar char="•"/>
            </a:pPr>
            <a:r>
              <a:rPr lang="en-US" sz="3150" spc="-12">
                <a:solidFill>
                  <a:srgbClr val="000000"/>
                </a:solidFill>
                <a:latin typeface="Proxima Nova"/>
                <a:ea typeface="Proxima Nova"/>
                <a:cs typeface="Proxima Nova"/>
                <a:sym typeface="Proxima Nova"/>
              </a:rPr>
              <a:t>Significant positive effect of VS on over-</a:t>
            </a:r>
            <a:r>
              <a:rPr lang="en-US" sz="3150" spc="-12">
                <a:solidFill>
                  <a:srgbClr val="000000"/>
                </a:solidFill>
                <a:latin typeface="Proxima Nova"/>
                <a:ea typeface="Proxima Nova"/>
                <a:cs typeface="Proxima Nova"/>
                <a:sym typeface="Proxima Nova"/>
              </a:rPr>
              <a:t>estimation of rare events, </a:t>
            </a:r>
            <a:r>
              <a:rPr lang="en-US" sz="3150" i="true" spc="-12">
                <a:solidFill>
                  <a:srgbClr val="000000"/>
                </a:solidFill>
                <a:latin typeface="Proxima Nova Italics"/>
                <a:ea typeface="Proxima Nova Italics"/>
                <a:cs typeface="Proxima Nova Italics"/>
                <a:sym typeface="Proxima Nova Italics"/>
              </a:rPr>
              <a:t>R</a:t>
            </a:r>
            <a:r>
              <a:rPr lang="en-US" sz="3150" spc="-12">
                <a:solidFill>
                  <a:srgbClr val="000000"/>
                </a:solidFill>
                <a:latin typeface="Proxima Nova"/>
                <a:ea typeface="Proxima Nova"/>
                <a:cs typeface="Proxima Nova"/>
                <a:sym typeface="Proxima Nova"/>
              </a:rPr>
              <a:t>2 = .12,  = 0.34, </a:t>
            </a:r>
            <a:r>
              <a:rPr lang="en-US" sz="3150" spc="-12">
                <a:solidFill>
                  <a:srgbClr val="000000"/>
                </a:solidFill>
                <a:latin typeface="Proxima Nova"/>
                <a:ea typeface="Proxima Nova"/>
                <a:cs typeface="Proxima Nova"/>
                <a:sym typeface="Proxima Nova"/>
              </a:rPr>
              <a:t>95% CI [.20, .49], </a:t>
            </a:r>
            <a:r>
              <a:rPr lang="en-US" sz="3150" i="true" spc="-12">
                <a:solidFill>
                  <a:srgbClr val="000000"/>
                </a:solidFill>
                <a:latin typeface="Proxima Nova Italics"/>
                <a:ea typeface="Proxima Nova Italics"/>
                <a:cs typeface="Proxima Nova Italics"/>
                <a:sym typeface="Proxima Nova Italics"/>
              </a:rPr>
              <a:t>p</a:t>
            </a:r>
            <a:r>
              <a:rPr lang="en-US" sz="3150" spc="-12">
                <a:solidFill>
                  <a:srgbClr val="000000"/>
                </a:solidFill>
                <a:latin typeface="Proxima Nova"/>
                <a:ea typeface="Proxima Nova"/>
                <a:cs typeface="Proxima Nova"/>
                <a:sym typeface="Proxima Nova"/>
              </a:rPr>
              <a:t> &lt; .001 </a:t>
            </a:r>
          </a:p>
        </p:txBody>
      </p:sp>
      <p:sp>
        <p:nvSpPr>
          <p:cNvPr name="TextBox 68" id="68"/>
          <p:cNvSpPr txBox="true"/>
          <p:nvPr/>
        </p:nvSpPr>
        <p:spPr>
          <a:xfrm rot="0">
            <a:off x="648370" y="30324131"/>
            <a:ext cx="11821188" cy="3757593"/>
          </a:xfrm>
          <a:prstGeom prst="rect">
            <a:avLst/>
          </a:prstGeom>
        </p:spPr>
        <p:txBody>
          <a:bodyPr anchor="t" rtlCol="false" tIns="0" lIns="0" bIns="0" rIns="0">
            <a:spAutoFit/>
          </a:bodyPr>
          <a:lstStyle/>
          <a:p>
            <a:pPr algn="l" marL="680085" indent="-340042" lvl="1">
              <a:lnSpc>
                <a:spcPts val="3783"/>
              </a:lnSpc>
              <a:buFont typeface="Arial"/>
              <a:buChar char="•"/>
            </a:pPr>
            <a:r>
              <a:rPr lang="en-US" sz="3150" spc="-12">
                <a:solidFill>
                  <a:srgbClr val="000000"/>
                </a:solidFill>
                <a:latin typeface="Proxima Nova"/>
                <a:ea typeface="Proxima Nova"/>
                <a:cs typeface="Proxima Nova"/>
                <a:sym typeface="Proxima Nova"/>
              </a:rPr>
              <a:t>No significant VS x question-type interaction for absolute estimation error model,  = 0.07, 95% CI [-.13, .28], </a:t>
            </a:r>
            <a:r>
              <a:rPr lang="en-US" sz="3150" i="true" spc="-12">
                <a:solidFill>
                  <a:srgbClr val="000000"/>
                </a:solidFill>
                <a:latin typeface="Proxima Nova Italics"/>
                <a:ea typeface="Proxima Nova Italics"/>
                <a:cs typeface="Proxima Nova Italics"/>
                <a:sym typeface="Proxima Nova Italics"/>
              </a:rPr>
              <a:t>p</a:t>
            </a:r>
            <a:r>
              <a:rPr lang="en-US" sz="3150" spc="-12">
                <a:solidFill>
                  <a:srgbClr val="000000"/>
                </a:solidFill>
                <a:latin typeface="Proxima Nova"/>
                <a:ea typeface="Proxima Nova"/>
                <a:cs typeface="Proxima Nova"/>
                <a:sym typeface="Proxima Nova"/>
              </a:rPr>
              <a:t> = .495 </a:t>
            </a:r>
          </a:p>
          <a:p>
            <a:pPr algn="l" marL="680085" indent="-340042" lvl="1">
              <a:lnSpc>
                <a:spcPts val="6747"/>
              </a:lnSpc>
              <a:buFont typeface="Arial"/>
              <a:buChar char="•"/>
            </a:pPr>
            <a:r>
              <a:rPr lang="en-US" sz="3150" spc="-12">
                <a:solidFill>
                  <a:srgbClr val="000000"/>
                </a:solidFill>
                <a:latin typeface="Proxima Nova"/>
                <a:ea typeface="Proxima Nova"/>
                <a:cs typeface="Proxima Nova"/>
                <a:sym typeface="Proxima Nova"/>
              </a:rPr>
              <a:t>Significant VS x question-type interaction </a:t>
            </a:r>
            <a:r>
              <a:rPr lang="en-US" sz="3150" spc="-12">
                <a:solidFill>
                  <a:srgbClr val="000000"/>
                </a:solidFill>
                <a:latin typeface="Proxima Nova"/>
                <a:ea typeface="Proxima Nova"/>
                <a:cs typeface="Proxima Nova"/>
                <a:sym typeface="Proxima Nova"/>
              </a:rPr>
              <a:t>for relative accuracy model,  = -0.26, 95% </a:t>
            </a:r>
            <a:r>
              <a:rPr lang="en-US" sz="3150" spc="-12">
                <a:solidFill>
                  <a:srgbClr val="000000"/>
                </a:solidFill>
                <a:latin typeface="Proxima Nova"/>
                <a:ea typeface="Proxima Nova"/>
                <a:cs typeface="Proxima Nova"/>
                <a:sym typeface="Proxima Nova"/>
              </a:rPr>
              <a:t>CI [-.43, -.09], </a:t>
            </a:r>
            <a:r>
              <a:rPr lang="en-US" sz="3150" i="true" spc="-12">
                <a:solidFill>
                  <a:srgbClr val="000000"/>
                </a:solidFill>
                <a:latin typeface="Proxima Nova Italics"/>
                <a:ea typeface="Proxima Nova Italics"/>
                <a:cs typeface="Proxima Nova Italics"/>
                <a:sym typeface="Proxima Nova Italics"/>
              </a:rPr>
              <a:t>p</a:t>
            </a:r>
            <a:r>
              <a:rPr lang="en-US" sz="3150" spc="-12">
                <a:solidFill>
                  <a:srgbClr val="000000"/>
                </a:solidFill>
                <a:latin typeface="Proxima Nova"/>
                <a:ea typeface="Proxima Nova"/>
                <a:cs typeface="Proxima Nova"/>
                <a:sym typeface="Proxima Nova"/>
              </a:rPr>
              <a:t> = .003 </a:t>
            </a:r>
          </a:p>
          <a:p>
            <a:pPr algn="l" marL="680085" indent="-340042" lvl="1">
              <a:lnSpc>
                <a:spcPts val="4602"/>
              </a:lnSpc>
              <a:buFont typeface="Arial"/>
              <a:buChar char="•"/>
            </a:pPr>
            <a:r>
              <a:rPr lang="en-US" sz="3150" spc="-12">
                <a:solidFill>
                  <a:srgbClr val="000000"/>
                </a:solidFill>
                <a:latin typeface="Proxima Nova"/>
                <a:ea typeface="Proxima Nova"/>
                <a:cs typeface="Proxima Nova"/>
                <a:sym typeface="Proxima Nova"/>
              </a:rPr>
              <a:t>Significant VS x question-type interaction f</a:t>
            </a:r>
            <a:r>
              <a:rPr lang="en-US" sz="3150" spc="-12">
                <a:solidFill>
                  <a:srgbClr val="000000"/>
                </a:solidFill>
                <a:latin typeface="Proxima Nova"/>
                <a:ea typeface="Proxima Nova"/>
                <a:cs typeface="Proxima Nova"/>
                <a:sym typeface="Proxima Nova"/>
              </a:rPr>
              <a:t>or over-estimation of rare events model,  = </a:t>
            </a:r>
            <a:r>
              <a:rPr lang="en-US" sz="3150" spc="-12">
                <a:solidFill>
                  <a:srgbClr val="000000"/>
                </a:solidFill>
                <a:latin typeface="Proxima Nova"/>
                <a:ea typeface="Proxima Nova"/>
                <a:cs typeface="Proxima Nova"/>
                <a:sym typeface="Proxima Nova"/>
              </a:rPr>
              <a:t>0.20, 95% CI [.04, .36], </a:t>
            </a:r>
            <a:r>
              <a:rPr lang="en-US" sz="3150" i="true" spc="-12">
                <a:solidFill>
                  <a:srgbClr val="000000"/>
                </a:solidFill>
                <a:latin typeface="Proxima Nova Italics"/>
                <a:ea typeface="Proxima Nova Italics"/>
                <a:cs typeface="Proxima Nova Italics"/>
                <a:sym typeface="Proxima Nova Italics"/>
              </a:rPr>
              <a:t>p</a:t>
            </a:r>
            <a:r>
              <a:rPr lang="en-US" sz="3150" spc="-12">
                <a:solidFill>
                  <a:srgbClr val="000000"/>
                </a:solidFill>
                <a:latin typeface="Proxima Nova"/>
                <a:ea typeface="Proxima Nova"/>
                <a:cs typeface="Proxima Nova"/>
                <a:sym typeface="Proxima Nova"/>
              </a:rPr>
              <a:t> = .014</a:t>
            </a:r>
          </a:p>
        </p:txBody>
      </p:sp>
      <p:sp>
        <p:nvSpPr>
          <p:cNvPr name="TextBox 69" id="69"/>
          <p:cNvSpPr txBox="true"/>
          <p:nvPr/>
        </p:nvSpPr>
        <p:spPr>
          <a:xfrm rot="0">
            <a:off x="648370" y="23962019"/>
            <a:ext cx="2429440" cy="551451"/>
          </a:xfrm>
          <a:prstGeom prst="rect">
            <a:avLst/>
          </a:prstGeom>
        </p:spPr>
        <p:txBody>
          <a:bodyPr anchor="t" rtlCol="false" tIns="0" lIns="0" bIns="0" rIns="0">
            <a:spAutoFit/>
          </a:bodyPr>
          <a:lstStyle/>
          <a:p>
            <a:pPr algn="l">
              <a:lnSpc>
                <a:spcPts val="4517"/>
              </a:lnSpc>
            </a:pPr>
            <a:r>
              <a:rPr lang="en-US" b="true" sz="3226" spc="9">
                <a:solidFill>
                  <a:srgbClr val="461D7C"/>
                </a:solidFill>
                <a:latin typeface="Proxima Nova Bold"/>
                <a:ea typeface="Proxima Nova Bold"/>
                <a:cs typeface="Proxima Nova Bold"/>
                <a:sym typeface="Proxima Nova Bold"/>
              </a:rPr>
              <a:t>Experiment 1</a:t>
            </a:r>
          </a:p>
        </p:txBody>
      </p:sp>
      <p:sp>
        <p:nvSpPr>
          <p:cNvPr name="TextBox 70" id="70"/>
          <p:cNvSpPr txBox="true"/>
          <p:nvPr/>
        </p:nvSpPr>
        <p:spPr>
          <a:xfrm rot="0">
            <a:off x="648370" y="29725112"/>
            <a:ext cx="8078856" cy="551394"/>
          </a:xfrm>
          <a:prstGeom prst="rect">
            <a:avLst/>
          </a:prstGeom>
        </p:spPr>
        <p:txBody>
          <a:bodyPr anchor="t" rtlCol="false" tIns="0" lIns="0" bIns="0" rIns="0">
            <a:spAutoFit/>
          </a:bodyPr>
          <a:lstStyle/>
          <a:p>
            <a:pPr algn="l">
              <a:lnSpc>
                <a:spcPts val="4520"/>
              </a:lnSpc>
            </a:pPr>
            <a:r>
              <a:rPr lang="en-US" b="true" sz="3229" spc="6">
                <a:solidFill>
                  <a:srgbClr val="461D7C"/>
                </a:solidFill>
                <a:latin typeface="Proxima Nova Bold"/>
                <a:ea typeface="Proxima Nova Bold"/>
                <a:cs typeface="Proxima Nova Bold"/>
                <a:sym typeface="Proxima Nova Bold"/>
              </a:rPr>
              <a:t>Experiment 2 (Subjects as random effects)</a:t>
            </a:r>
          </a:p>
        </p:txBody>
      </p:sp>
      <p:sp>
        <p:nvSpPr>
          <p:cNvPr name="TextBox 71" id="71"/>
          <p:cNvSpPr txBox="true"/>
          <p:nvPr/>
        </p:nvSpPr>
        <p:spPr>
          <a:xfrm rot="0">
            <a:off x="26188642" y="26681859"/>
            <a:ext cx="10851256" cy="2970848"/>
          </a:xfrm>
          <a:prstGeom prst="rect">
            <a:avLst/>
          </a:prstGeom>
        </p:spPr>
        <p:txBody>
          <a:bodyPr anchor="t" rtlCol="false" tIns="0" lIns="0" bIns="0" rIns="0">
            <a:spAutoFit/>
          </a:bodyPr>
          <a:lstStyle/>
          <a:p>
            <a:pPr algn="l">
              <a:lnSpc>
                <a:spcPts val="3937"/>
              </a:lnSpc>
            </a:pPr>
            <a:r>
              <a:rPr lang="en-US" sz="3150" spc="-12">
                <a:solidFill>
                  <a:srgbClr val="000000"/>
                </a:solidFill>
                <a:latin typeface="Proxima Nova"/>
                <a:ea typeface="Proxima Nova"/>
                <a:cs typeface="Proxima Nova"/>
                <a:sym typeface="Proxima Nova"/>
              </a:rPr>
              <a:t>Comparing unfamiliar risks to more familiar ones (e.g., compare HPV risks to team sports, </a:t>
            </a:r>
            <a:r>
              <a:rPr lang="en-US" sz="3150" spc="-12">
                <a:solidFill>
                  <a:srgbClr val="222222"/>
                </a:solidFill>
                <a:latin typeface="Proxima Nova"/>
                <a:ea typeface="Proxima Nova"/>
                <a:cs typeface="Proxima Nova"/>
                <a:sym typeface="Proxima Nova"/>
              </a:rPr>
              <a:t>Donahue, Hendrix, Sturm, &amp; Zimet, 2017)</a:t>
            </a:r>
          </a:p>
          <a:p>
            <a:pPr algn="l">
              <a:lnSpc>
                <a:spcPts val="3937"/>
              </a:lnSpc>
            </a:pPr>
          </a:p>
          <a:p>
            <a:pPr algn="l">
              <a:lnSpc>
                <a:spcPts val="3937"/>
              </a:lnSpc>
            </a:pPr>
            <a:r>
              <a:rPr lang="en-US" sz="3150" spc="-12">
                <a:solidFill>
                  <a:srgbClr val="000000"/>
                </a:solidFill>
                <a:latin typeface="Proxima Nova"/>
                <a:ea typeface="Proxima Nova"/>
                <a:cs typeface="Proxima Nova"/>
                <a:sym typeface="Proxima Nova"/>
              </a:rPr>
              <a:t>Contextualizing numerical information (Barrio, Goldstein, &amp; Hofman, 2016)</a:t>
            </a:r>
          </a:p>
        </p:txBody>
      </p:sp>
      <p:sp>
        <p:nvSpPr>
          <p:cNvPr name="TextBox 72" id="72"/>
          <p:cNvSpPr txBox="true"/>
          <p:nvPr/>
        </p:nvSpPr>
        <p:spPr>
          <a:xfrm rot="0">
            <a:off x="26132069" y="24204407"/>
            <a:ext cx="10580232" cy="2220277"/>
          </a:xfrm>
          <a:prstGeom prst="rect">
            <a:avLst/>
          </a:prstGeom>
        </p:spPr>
        <p:txBody>
          <a:bodyPr anchor="t" rtlCol="false" tIns="0" lIns="0" bIns="0" rIns="0">
            <a:spAutoFit/>
          </a:bodyPr>
          <a:lstStyle/>
          <a:p>
            <a:pPr algn="l">
              <a:lnSpc>
                <a:spcPts val="4409"/>
              </a:lnSpc>
            </a:pPr>
            <a:r>
              <a:rPr lang="en-US" sz="3149" spc="-12">
                <a:solidFill>
                  <a:srgbClr val="000000"/>
                </a:solidFill>
                <a:latin typeface="Proxima Nova"/>
                <a:ea typeface="Proxima Nova"/>
                <a:cs typeface="Proxima Nova"/>
                <a:sym typeface="Proxima Nova"/>
              </a:rPr>
              <a:t>People higher in agreeability tend to get paid more accurately overall. Medical professionals and journalists might consider :</a:t>
            </a:r>
          </a:p>
          <a:p>
            <a:pPr algn="l">
              <a:lnSpc>
                <a:spcPts val="4409"/>
              </a:lnSpc>
            </a:pPr>
          </a:p>
        </p:txBody>
      </p:sp>
      <p:sp>
        <p:nvSpPr>
          <p:cNvPr name="TextBox 73" id="73"/>
          <p:cNvSpPr txBox="true"/>
          <p:nvPr/>
        </p:nvSpPr>
        <p:spPr>
          <a:xfrm rot="0">
            <a:off x="26277418" y="32853107"/>
            <a:ext cx="7580001" cy="1103471"/>
          </a:xfrm>
          <a:prstGeom prst="rect">
            <a:avLst/>
          </a:prstGeom>
        </p:spPr>
        <p:txBody>
          <a:bodyPr anchor="t" rtlCol="false" tIns="0" lIns="0" bIns="0" rIns="0">
            <a:spAutoFit/>
          </a:bodyPr>
          <a:lstStyle/>
          <a:p>
            <a:pPr algn="l">
              <a:lnSpc>
                <a:spcPts val="4409"/>
              </a:lnSpc>
            </a:pPr>
            <a:r>
              <a:rPr lang="en-US" b="true" sz="3149" spc="6">
                <a:solidFill>
                  <a:srgbClr val="461D7C"/>
                </a:solidFill>
                <a:latin typeface="Proxima Nova Bold"/>
                <a:ea typeface="Proxima Nova Bold"/>
                <a:cs typeface="Proxima Nova Bold"/>
                <a:sym typeface="Proxima Nova Bold"/>
              </a:rPr>
              <a:t>For follow-up questions or copies of this</a:t>
            </a:r>
          </a:p>
          <a:p>
            <a:pPr algn="l">
              <a:lnSpc>
                <a:spcPts val="4409"/>
              </a:lnSpc>
            </a:pPr>
            <a:r>
              <a:rPr lang="en-US" b="true" sz="3149" spc="6">
                <a:solidFill>
                  <a:srgbClr val="461D7C"/>
                </a:solidFill>
                <a:latin typeface="Proxima Nova Bold"/>
                <a:ea typeface="Proxima Nova Bold"/>
                <a:cs typeface="Proxima Nova Bold"/>
                <a:sym typeface="Proxima Nova Bold"/>
              </a:rPr>
              <a:t>poster: jane.doe@lsua.edu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DAGdmX-3iVE</dc:identifier>
  <dcterms:modified xsi:type="dcterms:W3CDTF">2011-08-01T06:04:30Z</dcterms:modified>
  <cp:revision>1</cp:revision>
  <dc:title>Poster Presentation 2</dc:title>
</cp:coreProperties>
</file>