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5143500" cx="9144000"/>
  <p:notesSz cx="6858000" cy="9144000"/>
  <p:embeddedFontLst>
    <p:embeddedFont>
      <p:font typeface="Raleway"/>
      <p:regular r:id="rId31"/>
      <p:bold r:id="rId32"/>
      <p:italic r:id="rId33"/>
      <p:boldItalic r:id="rId34"/>
    </p:embeddedFont>
    <p:embeddedFont>
      <p:font typeface="Belgrano"/>
      <p:regular r:id="rId35"/>
    </p:embeddedFont>
    <p:embeddedFont>
      <p:font typeface="Antic Didone"/>
      <p:regular r:id="rId36"/>
    </p:embeddedFont>
    <p:embeddedFont>
      <p:font typeface="Caveat"/>
      <p:regular r:id="rId37"/>
      <p:bold r:id="rId38"/>
    </p:embeddedFont>
    <p:embeddedFont>
      <p:font typeface="Amarante"/>
      <p:regular r:id="rId39"/>
    </p:embeddedFont>
    <p:embeddedFont>
      <p:font typeface="Autour One"/>
      <p:regular r:id="rId40"/>
    </p:embeddedFont>
    <p:embeddedFont>
      <p:font typeface="Carter One"/>
      <p:regular r:id="rId41"/>
    </p:embeddedFont>
    <p:embeddedFont>
      <p:font typeface="Source Sans Pro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utourOne-regular.fntdata"/><Relationship Id="rId20" Type="http://schemas.openxmlformats.org/officeDocument/2006/relationships/slide" Target="slides/slide14.xml"/><Relationship Id="rId42" Type="http://schemas.openxmlformats.org/officeDocument/2006/relationships/font" Target="fonts/SourceSansPro-regular.fntdata"/><Relationship Id="rId41" Type="http://schemas.openxmlformats.org/officeDocument/2006/relationships/font" Target="fonts/CarterOne-regular.fntdata"/><Relationship Id="rId22" Type="http://schemas.openxmlformats.org/officeDocument/2006/relationships/slide" Target="slides/slide16.xml"/><Relationship Id="rId44" Type="http://schemas.openxmlformats.org/officeDocument/2006/relationships/font" Target="fonts/SourceSansPro-italic.fntdata"/><Relationship Id="rId21" Type="http://schemas.openxmlformats.org/officeDocument/2006/relationships/slide" Target="slides/slide15.xml"/><Relationship Id="rId43" Type="http://schemas.openxmlformats.org/officeDocument/2006/relationships/font" Target="fonts/SourceSansPro-bold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45" Type="http://schemas.openxmlformats.org/officeDocument/2006/relationships/font" Target="fonts/SourceSansPro-bold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aleway-regular.fntdata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Raleway-italic.fntdata"/><Relationship Id="rId10" Type="http://schemas.openxmlformats.org/officeDocument/2006/relationships/slide" Target="slides/slide4.xml"/><Relationship Id="rId32" Type="http://schemas.openxmlformats.org/officeDocument/2006/relationships/font" Target="fonts/Raleway-bold.fntdata"/><Relationship Id="rId13" Type="http://schemas.openxmlformats.org/officeDocument/2006/relationships/slide" Target="slides/slide7.xml"/><Relationship Id="rId35" Type="http://schemas.openxmlformats.org/officeDocument/2006/relationships/font" Target="fonts/Belgrano-regular.fntdata"/><Relationship Id="rId12" Type="http://schemas.openxmlformats.org/officeDocument/2006/relationships/slide" Target="slides/slide6.xml"/><Relationship Id="rId34" Type="http://schemas.openxmlformats.org/officeDocument/2006/relationships/font" Target="fonts/Raleway-boldItalic.fntdata"/><Relationship Id="rId15" Type="http://schemas.openxmlformats.org/officeDocument/2006/relationships/slide" Target="slides/slide9.xml"/><Relationship Id="rId37" Type="http://schemas.openxmlformats.org/officeDocument/2006/relationships/font" Target="fonts/Caveat-regular.fntdata"/><Relationship Id="rId14" Type="http://schemas.openxmlformats.org/officeDocument/2006/relationships/slide" Target="slides/slide8.xml"/><Relationship Id="rId36" Type="http://schemas.openxmlformats.org/officeDocument/2006/relationships/font" Target="fonts/AnticDidone-regular.fntdata"/><Relationship Id="rId17" Type="http://schemas.openxmlformats.org/officeDocument/2006/relationships/slide" Target="slides/slide11.xml"/><Relationship Id="rId39" Type="http://schemas.openxmlformats.org/officeDocument/2006/relationships/font" Target="fonts/Amarante-regular.fntdata"/><Relationship Id="rId16" Type="http://schemas.openxmlformats.org/officeDocument/2006/relationships/slide" Target="slides/slide10.xml"/><Relationship Id="rId38" Type="http://schemas.openxmlformats.org/officeDocument/2006/relationships/font" Target="fonts/Caveat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4485f725d9_3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4485f725d9_3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4494864cf4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4494864cf4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4485f725d9_3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4485f725d9_3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4485f725d9_3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4485f725d9_3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4494864cf4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4494864cf4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4485f725d9_3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4485f725d9_3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4494864cf4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4494864cf4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4485f725d9_3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4485f725d9_3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4485f725d9_3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4485f725d9_3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4494864cf4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4494864cf4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4485f725d9_3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4485f725d9_3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44bbc95222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44bbc9522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44bbc95222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44bbc95222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4494864cf4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4494864cf4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44bbc9522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44bbc9522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3e3a4457f3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3e3a4457f3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4494864cf4_0_13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4494864cf4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4485f725d9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4485f725d9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3dec4e30cd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3dec4e30cd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44bbc95222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44bbc95222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4494864cf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4494864cf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4494864cf4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4494864cf4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4494864cf4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4494864cf4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54925" y="54925"/>
            <a:ext cx="8966100" cy="5001900"/>
          </a:xfrm>
          <a:prstGeom prst="rect">
            <a:avLst/>
          </a:prstGeom>
          <a:noFill/>
          <a:ln cap="flat" cmpd="sng" w="114300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4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9" name="Google Shape;59;p14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5"/>
          <p:cNvSpPr txBox="1"/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2" name="Google Shape;72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3" name="Google Shape;73;p1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9" name="Google Shape;79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0" name="Google Shape;80;p1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" name="Google Shape;83;p2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6" name="Google Shape;86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7" name="Google Shape;87;p21"/>
          <p:cNvSpPr txBox="1"/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88" name="Google Shape;88;p21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9" name="Google Shape;89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" name="Google Shape;90;p2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93" name="Google Shape;93;p2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3"/>
          <p:cNvSpPr txBox="1"/>
          <p:nvPr>
            <p:ph hasCustomPrompt="1" type="title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97" name="Google Shape;97;p23"/>
          <p:cNvSpPr txBox="1"/>
          <p:nvPr>
            <p:ph idx="1" type="body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" name="Google Shape;98;p2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D966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>
            <a:off x="96100" y="96100"/>
            <a:ext cx="8993100" cy="4960800"/>
          </a:xfrm>
          <a:prstGeom prst="rect">
            <a:avLst/>
          </a:prstGeom>
          <a:noFill/>
          <a:ln cap="flat" cmpd="sng" w="76200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lum">
    <p:bg>
      <p:bgPr>
        <a:solidFill>
          <a:schemeClr val="lt1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routledge.com/blog/article/gibbs-reflective-cycle" TargetMode="External"/><Relationship Id="rId4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advanced-trainings.com/ttp-podcast-27-homunculus/" TargetMode="External"/><Relationship Id="rId4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gif"/><Relationship Id="rId4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Relationship Id="rId5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g"/><Relationship Id="rId4" Type="http://schemas.openxmlformats.org/officeDocument/2006/relationships/hyperlink" Target="mailto:sbarnes@lsua.edu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researchgate.net/figure/The-distinction-between-reflection-and-reflexivity_fig2_259464447" TargetMode="External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hyperlink" Target="https://www.youtube.com/watch?v=nXhCFGb9Pb4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gif"/><Relationship Id="rId4" Type="http://schemas.openxmlformats.org/officeDocument/2006/relationships/hyperlink" Target="https://www.youtube.com/watch?v=iBmtH0Qx0YU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5"/>
          <p:cNvSpPr txBox="1"/>
          <p:nvPr>
            <p:ph idx="1" type="subTitle"/>
          </p:nvPr>
        </p:nvSpPr>
        <p:spPr>
          <a:xfrm>
            <a:off x="6878825" y="4711400"/>
            <a:ext cx="2094300" cy="29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SzPts val="560"/>
              <a:buNone/>
            </a:pPr>
            <a:r>
              <a:rPr b="1" i="1" lang="en" sz="1349">
                <a:solidFill>
                  <a:schemeClr val="dk1"/>
                </a:solidFill>
              </a:rPr>
              <a:t>LSUA CTE - 2022</a:t>
            </a:r>
            <a:endParaRPr b="1" i="1" sz="1349">
              <a:solidFill>
                <a:schemeClr val="dk1"/>
              </a:solidFill>
            </a:endParaRPr>
          </a:p>
        </p:txBody>
      </p:sp>
      <p:pic>
        <p:nvPicPr>
          <p:cNvPr id="106" name="Google Shape;10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73982">
            <a:off x="902775" y="971200"/>
            <a:ext cx="3201100" cy="320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35850" y="1357975"/>
            <a:ext cx="4315624" cy="2427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4"/>
          <p:cNvSpPr txBox="1"/>
          <p:nvPr/>
        </p:nvSpPr>
        <p:spPr>
          <a:xfrm>
            <a:off x="389550" y="313275"/>
            <a:ext cx="83649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500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rPr>
              <a:t>Reflective Practice: Self Assessment Tools in the Classroom </a:t>
            </a:r>
            <a:endParaRPr b="1" i="1" sz="2500">
              <a:solidFill>
                <a:schemeClr val="dk1"/>
              </a:solidFill>
              <a:latin typeface="Autour One"/>
              <a:ea typeface="Autour One"/>
              <a:cs typeface="Autour One"/>
              <a:sym typeface="Autour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rPr>
              <a:t>Amy Anderson &amp; Kelly </a:t>
            </a:r>
            <a:r>
              <a:rPr b="1" i="1" lang="en" sz="1800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rPr>
              <a:t>Maguire</a:t>
            </a:r>
            <a:endParaRPr sz="2500">
              <a:solidFill>
                <a:schemeClr val="dk1"/>
              </a:solidFill>
              <a:latin typeface="Autour One"/>
              <a:ea typeface="Autour One"/>
              <a:cs typeface="Autour One"/>
              <a:sym typeface="Autour One"/>
            </a:endParaRPr>
          </a:p>
        </p:txBody>
      </p:sp>
      <p:sp>
        <p:nvSpPr>
          <p:cNvPr id="171" name="Google Shape;171;p34"/>
          <p:cNvSpPr txBox="1"/>
          <p:nvPr/>
        </p:nvSpPr>
        <p:spPr>
          <a:xfrm>
            <a:off x="233250" y="1544775"/>
            <a:ext cx="8677500" cy="3263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Belgrano"/>
              <a:buChar char="➔"/>
            </a:pPr>
            <a:r>
              <a:rPr lang="en" sz="2000">
                <a:latin typeface="Belgrano"/>
                <a:ea typeface="Belgrano"/>
                <a:cs typeface="Belgrano"/>
                <a:sym typeface="Belgrano"/>
              </a:rPr>
              <a:t>Di Breaker </a:t>
            </a:r>
            <a:endParaRPr sz="2000">
              <a:latin typeface="Belgrano"/>
              <a:ea typeface="Belgrano"/>
              <a:cs typeface="Belgrano"/>
              <a:sym typeface="Belgrano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Belgrano"/>
              <a:buChar char="◆"/>
            </a:pPr>
            <a:r>
              <a:rPr lang="en" sz="2000">
                <a:latin typeface="Belgrano"/>
                <a:ea typeface="Belgrano"/>
                <a:cs typeface="Belgrano"/>
                <a:sym typeface="Belgrano"/>
              </a:rPr>
              <a:t>Roll di </a:t>
            </a:r>
            <a:endParaRPr sz="2000">
              <a:latin typeface="Belgrano"/>
              <a:ea typeface="Belgrano"/>
              <a:cs typeface="Belgrano"/>
              <a:sym typeface="Belgrano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Belgrano"/>
              <a:buChar char="◆"/>
            </a:pPr>
            <a:r>
              <a:rPr lang="en" sz="2000">
                <a:latin typeface="Belgrano"/>
                <a:ea typeface="Belgrano"/>
                <a:cs typeface="Belgrano"/>
                <a:sym typeface="Belgrano"/>
              </a:rPr>
              <a:t>Each # goes with a question on the board/ppt/paper</a:t>
            </a:r>
            <a:endParaRPr sz="2000">
              <a:latin typeface="Belgrano"/>
              <a:ea typeface="Belgrano"/>
              <a:cs typeface="Belgrano"/>
              <a:sym typeface="Belgran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Belgrano"/>
              <a:buChar char="➔"/>
            </a:pPr>
            <a:r>
              <a:rPr lang="en" sz="2000">
                <a:latin typeface="Belgrano"/>
                <a:ea typeface="Belgrano"/>
                <a:cs typeface="Belgrano"/>
                <a:sym typeface="Belgrano"/>
              </a:rPr>
              <a:t>What can the numbers represent?</a:t>
            </a:r>
            <a:endParaRPr sz="2000">
              <a:latin typeface="Belgrano"/>
              <a:ea typeface="Belgrano"/>
              <a:cs typeface="Belgrano"/>
              <a:sym typeface="Belgrano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Belgrano"/>
              <a:buChar char="◆"/>
            </a:pPr>
            <a:r>
              <a:rPr lang="en" sz="2000">
                <a:latin typeface="Belgrano"/>
                <a:ea typeface="Belgrano"/>
                <a:cs typeface="Belgrano"/>
                <a:sym typeface="Belgrano"/>
              </a:rPr>
              <a:t>(1) Experience an activity</a:t>
            </a:r>
            <a:endParaRPr sz="2000">
              <a:latin typeface="Belgrano"/>
              <a:ea typeface="Belgrano"/>
              <a:cs typeface="Belgrano"/>
              <a:sym typeface="Belgrano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Belgrano"/>
              <a:buChar char="◆"/>
            </a:pPr>
            <a:r>
              <a:rPr lang="en" sz="2000">
                <a:latin typeface="Belgrano"/>
                <a:ea typeface="Belgrano"/>
                <a:cs typeface="Belgrano"/>
                <a:sym typeface="Belgrano"/>
              </a:rPr>
              <a:t>(2) Share an activity</a:t>
            </a:r>
            <a:endParaRPr sz="2000">
              <a:latin typeface="Belgrano"/>
              <a:ea typeface="Belgrano"/>
              <a:cs typeface="Belgrano"/>
              <a:sym typeface="Belgrano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Belgrano"/>
              <a:buChar char="◆"/>
            </a:pPr>
            <a:r>
              <a:rPr lang="en" sz="2000">
                <a:latin typeface="Belgrano"/>
                <a:ea typeface="Belgrano"/>
                <a:cs typeface="Belgrano"/>
                <a:sym typeface="Belgrano"/>
              </a:rPr>
              <a:t>(3) Process of an activity</a:t>
            </a:r>
            <a:endParaRPr sz="2000">
              <a:latin typeface="Belgrano"/>
              <a:ea typeface="Belgrano"/>
              <a:cs typeface="Belgrano"/>
              <a:sym typeface="Belgrano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Belgrano"/>
              <a:buChar char="◆"/>
            </a:pPr>
            <a:r>
              <a:rPr lang="en" sz="2000">
                <a:latin typeface="Belgrano"/>
                <a:ea typeface="Belgrano"/>
                <a:cs typeface="Belgrano"/>
                <a:sym typeface="Belgrano"/>
              </a:rPr>
              <a:t>(4) Generalize with real world examples</a:t>
            </a:r>
            <a:endParaRPr sz="2000">
              <a:latin typeface="Belgrano"/>
              <a:ea typeface="Belgrano"/>
              <a:cs typeface="Belgrano"/>
              <a:sym typeface="Belgrano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Belgrano"/>
              <a:buChar char="◆"/>
            </a:pPr>
            <a:r>
              <a:rPr lang="en" sz="2000">
                <a:latin typeface="Belgrano"/>
                <a:ea typeface="Belgrano"/>
                <a:cs typeface="Belgrano"/>
                <a:sym typeface="Belgrano"/>
              </a:rPr>
              <a:t>(5) Application - how can you take what you learned and apply it?</a:t>
            </a:r>
            <a:endParaRPr sz="2000">
              <a:latin typeface="Belgrano"/>
              <a:ea typeface="Belgrano"/>
              <a:cs typeface="Belgrano"/>
              <a:sym typeface="Belgrano"/>
            </a:endParaRPr>
          </a:p>
        </p:txBody>
      </p:sp>
      <p:pic>
        <p:nvPicPr>
          <p:cNvPr id="172" name="Google Shape;17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8875" y="2525738"/>
            <a:ext cx="1758591" cy="123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6475" y="1119725"/>
            <a:ext cx="5811050" cy="3713125"/>
          </a:xfrm>
          <a:prstGeom prst="rect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8" name="Google Shape;178;p35"/>
          <p:cNvSpPr txBox="1"/>
          <p:nvPr/>
        </p:nvSpPr>
        <p:spPr>
          <a:xfrm>
            <a:off x="1494750" y="383025"/>
            <a:ext cx="6154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latin typeface="Belgrano"/>
                <a:ea typeface="Belgrano"/>
                <a:cs typeface="Belgrano"/>
                <a:sym typeface="Belgrano"/>
              </a:rPr>
              <a:t>Patient Care: Difficult Patient?</a:t>
            </a:r>
            <a:endParaRPr b="1" sz="2900">
              <a:latin typeface="Belgrano"/>
              <a:ea typeface="Belgrano"/>
              <a:cs typeface="Belgrano"/>
              <a:sym typeface="Belgran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/>
          <p:nvPr/>
        </p:nvSpPr>
        <p:spPr>
          <a:xfrm>
            <a:off x="389550" y="313275"/>
            <a:ext cx="83649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500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rPr>
              <a:t>Reflective Practice: Self Assessment Tools in the Classroom </a:t>
            </a:r>
            <a:r>
              <a:rPr b="1" i="1" lang="en" sz="1200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rPr>
              <a:t>(cont.)</a:t>
            </a:r>
            <a:endParaRPr b="1" i="1" sz="1200">
              <a:solidFill>
                <a:schemeClr val="dk1"/>
              </a:solidFill>
              <a:latin typeface="Autour One"/>
              <a:ea typeface="Autour One"/>
              <a:cs typeface="Autour One"/>
              <a:sym typeface="Autour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rPr>
              <a:t>Amy Anderson &amp; Kelly Maguire</a:t>
            </a:r>
            <a:endParaRPr sz="2500">
              <a:solidFill>
                <a:schemeClr val="dk1"/>
              </a:solidFill>
              <a:latin typeface="Autour One"/>
              <a:ea typeface="Autour One"/>
              <a:cs typeface="Autour One"/>
              <a:sym typeface="Autour One"/>
            </a:endParaRPr>
          </a:p>
        </p:txBody>
      </p:sp>
      <p:sp>
        <p:nvSpPr>
          <p:cNvPr id="184" name="Google Shape;184;p36"/>
          <p:cNvSpPr txBox="1"/>
          <p:nvPr/>
        </p:nvSpPr>
        <p:spPr>
          <a:xfrm>
            <a:off x="457200" y="1726300"/>
            <a:ext cx="8229600" cy="2770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Belgrano"/>
                <a:ea typeface="Belgrano"/>
                <a:cs typeface="Belgrano"/>
                <a:sym typeface="Belgrano"/>
              </a:rPr>
              <a:t>EXAMPLE:</a:t>
            </a:r>
            <a:endParaRPr b="1" sz="2100">
              <a:latin typeface="Belgrano"/>
              <a:ea typeface="Belgrano"/>
              <a:cs typeface="Belgrano"/>
              <a:sym typeface="Belgrano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Belgrano"/>
              <a:buAutoNum type="arabicPeriod"/>
            </a:pPr>
            <a:r>
              <a:rPr lang="en" sz="2100">
                <a:latin typeface="Belgrano"/>
                <a:ea typeface="Belgrano"/>
                <a:cs typeface="Belgrano"/>
                <a:sym typeface="Belgrano"/>
              </a:rPr>
              <a:t>How do you incorporate reflection in your teaching?</a:t>
            </a:r>
            <a:endParaRPr sz="2100">
              <a:latin typeface="Belgrano"/>
              <a:ea typeface="Belgrano"/>
              <a:cs typeface="Belgrano"/>
              <a:sym typeface="Belgrano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Belgrano"/>
              <a:buAutoNum type="arabicPeriod"/>
            </a:pPr>
            <a:r>
              <a:rPr lang="en" sz="2100">
                <a:latin typeface="Belgrano"/>
                <a:ea typeface="Belgrano"/>
                <a:cs typeface="Belgrano"/>
                <a:sym typeface="Belgrano"/>
              </a:rPr>
              <a:t>Why is reflection useful for assessing student learning?</a:t>
            </a:r>
            <a:endParaRPr sz="2100">
              <a:latin typeface="Belgrano"/>
              <a:ea typeface="Belgrano"/>
              <a:cs typeface="Belgrano"/>
              <a:sym typeface="Belgrano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Belgrano"/>
              <a:buAutoNum type="arabicPeriod"/>
            </a:pPr>
            <a:r>
              <a:rPr lang="en" sz="2100">
                <a:latin typeface="Belgrano"/>
                <a:ea typeface="Belgrano"/>
                <a:cs typeface="Belgrano"/>
                <a:sym typeface="Belgrano"/>
              </a:rPr>
              <a:t>What assignments do you assign that could benefit from a reflective assessment?</a:t>
            </a:r>
            <a:endParaRPr sz="2100">
              <a:latin typeface="Belgrano"/>
              <a:ea typeface="Belgrano"/>
              <a:cs typeface="Belgrano"/>
              <a:sym typeface="Belgrano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Belgrano"/>
              <a:buAutoNum type="arabicPeriod"/>
            </a:pPr>
            <a:r>
              <a:rPr lang="en" sz="2100">
                <a:latin typeface="Belgrano"/>
                <a:ea typeface="Belgrano"/>
                <a:cs typeface="Belgrano"/>
                <a:sym typeface="Belgrano"/>
              </a:rPr>
              <a:t>How do your students currently self-assess in your class?</a:t>
            </a:r>
            <a:endParaRPr sz="2100">
              <a:latin typeface="Belgrano"/>
              <a:ea typeface="Belgrano"/>
              <a:cs typeface="Belgrano"/>
              <a:sym typeface="Belgrano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Belgrano"/>
              <a:buAutoNum type="arabicPeriod"/>
            </a:pPr>
            <a:r>
              <a:rPr lang="en" sz="2100">
                <a:latin typeface="Belgrano"/>
                <a:ea typeface="Belgrano"/>
                <a:cs typeface="Belgrano"/>
                <a:sym typeface="Belgrano"/>
              </a:rPr>
              <a:t>What are the benefits of self-assessment?</a:t>
            </a:r>
            <a:endParaRPr sz="2100">
              <a:latin typeface="Belgrano"/>
              <a:ea typeface="Belgrano"/>
              <a:cs typeface="Belgrano"/>
              <a:sym typeface="Belgrano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Belgrano"/>
              <a:buAutoNum type="arabicPeriod"/>
            </a:pPr>
            <a:r>
              <a:rPr lang="en" sz="2100">
                <a:latin typeface="Belgrano"/>
                <a:ea typeface="Belgrano"/>
                <a:cs typeface="Belgrano"/>
                <a:sym typeface="Belgrano"/>
              </a:rPr>
              <a:t>Have you ever used a structured reflection </a:t>
            </a:r>
            <a:r>
              <a:rPr lang="en" sz="2100">
                <a:latin typeface="Belgrano"/>
                <a:ea typeface="Belgrano"/>
                <a:cs typeface="Belgrano"/>
                <a:sym typeface="Belgrano"/>
              </a:rPr>
              <a:t>guide before?</a:t>
            </a:r>
            <a:endParaRPr sz="2100">
              <a:latin typeface="Belgrano"/>
              <a:ea typeface="Belgrano"/>
              <a:cs typeface="Belgrano"/>
              <a:sym typeface="Belgran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975" y="732751"/>
            <a:ext cx="7548050" cy="367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8"/>
          <p:cNvSpPr txBox="1"/>
          <p:nvPr/>
        </p:nvSpPr>
        <p:spPr>
          <a:xfrm rot="383">
            <a:off x="266025" y="945938"/>
            <a:ext cx="5379900" cy="38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elgrano"/>
              <a:buChar char="➔"/>
            </a:pPr>
            <a:r>
              <a:rPr lang="en" sz="1700">
                <a:solidFill>
                  <a:schemeClr val="dk1"/>
                </a:solidFill>
                <a:latin typeface="Belgrano"/>
                <a:ea typeface="Belgrano"/>
                <a:cs typeface="Belgrano"/>
                <a:sym typeface="Belgrano"/>
              </a:rPr>
              <a:t>Think with our bodies and environments </a:t>
            </a:r>
            <a:endParaRPr sz="1700">
              <a:solidFill>
                <a:schemeClr val="dk1"/>
              </a:solidFill>
              <a:latin typeface="Belgrano"/>
              <a:ea typeface="Belgrano"/>
              <a:cs typeface="Belgrano"/>
              <a:sym typeface="Belgrano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elgrano"/>
              <a:buChar char="◆"/>
            </a:pPr>
            <a:r>
              <a:rPr lang="en" sz="1700">
                <a:solidFill>
                  <a:schemeClr val="dk1"/>
                </a:solidFill>
                <a:latin typeface="Belgrano"/>
                <a:ea typeface="Belgrano"/>
                <a:cs typeface="Belgrano"/>
                <a:sym typeface="Belgrano"/>
              </a:rPr>
              <a:t>Conventional classrooms - “sensory deprivation chambers”</a:t>
            </a:r>
            <a:endParaRPr sz="1700">
              <a:solidFill>
                <a:schemeClr val="dk1"/>
              </a:solidFill>
              <a:latin typeface="Belgrano"/>
              <a:ea typeface="Belgrano"/>
              <a:cs typeface="Belgrano"/>
              <a:sym typeface="Belgrano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elgrano"/>
              <a:buChar char="◆"/>
            </a:pPr>
            <a:r>
              <a:rPr lang="en" sz="1700">
                <a:solidFill>
                  <a:schemeClr val="dk1"/>
                </a:solidFill>
                <a:latin typeface="Belgrano"/>
                <a:ea typeface="Belgrano"/>
                <a:cs typeface="Belgrano"/>
                <a:sym typeface="Belgrano"/>
              </a:rPr>
              <a:t>Physical space - shape plays a big role in how and what we teach</a:t>
            </a:r>
            <a:endParaRPr sz="1700">
              <a:solidFill>
                <a:schemeClr val="dk1"/>
              </a:solidFill>
              <a:latin typeface="Belgrano"/>
              <a:ea typeface="Belgrano"/>
              <a:cs typeface="Belgrano"/>
              <a:sym typeface="Belgrano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Belgrano"/>
              <a:buChar char="◆"/>
            </a:pPr>
            <a:r>
              <a:rPr lang="en" sz="1700">
                <a:solidFill>
                  <a:schemeClr val="dk1"/>
                </a:solidFill>
                <a:latin typeface="Belgrano"/>
                <a:ea typeface="Belgrano"/>
                <a:cs typeface="Belgrano"/>
                <a:sym typeface="Belgrano"/>
              </a:rPr>
              <a:t>“Thing” includes both digital &amp; nondigital</a:t>
            </a:r>
            <a:endParaRPr sz="1700">
              <a:solidFill>
                <a:schemeClr val="dk1"/>
              </a:solidFill>
              <a:latin typeface="Belgrano"/>
              <a:ea typeface="Belgrano"/>
              <a:cs typeface="Belgrano"/>
              <a:sym typeface="Belgrano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Belgrano"/>
              <a:buChar char="➔"/>
            </a:pPr>
            <a:r>
              <a:rPr lang="en" sz="1700">
                <a:latin typeface="Belgrano"/>
                <a:ea typeface="Belgrano"/>
                <a:cs typeface="Belgrano"/>
                <a:sym typeface="Belgrano"/>
              </a:rPr>
              <a:t>“The attention of the expert must be focused on the task at hand, not the tool itself…the tool becomes an appendage of the expert’s body, a tacit from which to experience the world.” (</a:t>
            </a:r>
            <a:r>
              <a:rPr lang="en" sz="1700">
                <a:latin typeface="Belgrano"/>
                <a:ea typeface="Belgrano"/>
                <a:cs typeface="Belgrano"/>
                <a:sym typeface="Belgrano"/>
              </a:rPr>
              <a:t>Polanyi</a:t>
            </a:r>
            <a:r>
              <a:rPr lang="en" sz="1700">
                <a:latin typeface="Belgrano"/>
                <a:ea typeface="Belgrano"/>
                <a:cs typeface="Belgrano"/>
                <a:sym typeface="Belgrano"/>
              </a:rPr>
              <a:t>, 1983/166; Kuhn &amp; Davidson, 2007)</a:t>
            </a:r>
            <a:endParaRPr sz="1700">
              <a:latin typeface="Belgrano"/>
              <a:ea typeface="Belgrano"/>
              <a:cs typeface="Belgrano"/>
              <a:sym typeface="Belgrano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Belgrano"/>
              <a:buChar char="➔"/>
            </a:pPr>
            <a:r>
              <a:rPr lang="en" sz="1700">
                <a:latin typeface="Belgrano"/>
                <a:ea typeface="Belgrano"/>
                <a:cs typeface="Belgrano"/>
                <a:sym typeface="Belgrano"/>
              </a:rPr>
              <a:t>Figures - hands and mouth are bigger, why?</a:t>
            </a:r>
            <a:endParaRPr sz="1700">
              <a:latin typeface="Belgrano"/>
              <a:ea typeface="Belgrano"/>
              <a:cs typeface="Belgrano"/>
              <a:sym typeface="Belgrano"/>
            </a:endParaRPr>
          </a:p>
        </p:txBody>
      </p:sp>
      <p:sp>
        <p:nvSpPr>
          <p:cNvPr id="195" name="Google Shape;195;p38"/>
          <p:cNvSpPr txBox="1"/>
          <p:nvPr/>
        </p:nvSpPr>
        <p:spPr>
          <a:xfrm>
            <a:off x="2569050" y="155050"/>
            <a:ext cx="4005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Belgrano"/>
                <a:ea typeface="Belgrano"/>
                <a:cs typeface="Belgrano"/>
                <a:sym typeface="Belgrano"/>
              </a:rPr>
              <a:t>Thinking with Things: Background</a:t>
            </a:r>
            <a:endParaRPr b="1" sz="2400">
              <a:latin typeface="Belgrano"/>
              <a:ea typeface="Belgrano"/>
              <a:cs typeface="Belgrano"/>
              <a:sym typeface="Belgrano"/>
            </a:endParaRPr>
          </a:p>
        </p:txBody>
      </p:sp>
      <p:pic>
        <p:nvPicPr>
          <p:cNvPr id="196" name="Google Shape;196;p3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9426" y="1238888"/>
            <a:ext cx="3262175" cy="326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8"/>
          <p:cNvSpPr/>
          <p:nvPr/>
        </p:nvSpPr>
        <p:spPr>
          <a:xfrm>
            <a:off x="7754650" y="2537988"/>
            <a:ext cx="197100" cy="5124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9"/>
          <p:cNvSpPr txBox="1"/>
          <p:nvPr/>
        </p:nvSpPr>
        <p:spPr>
          <a:xfrm>
            <a:off x="389550" y="267675"/>
            <a:ext cx="83649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500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rPr>
              <a:t>Thinking with Things</a:t>
            </a:r>
            <a:endParaRPr b="1" i="1" sz="2500">
              <a:solidFill>
                <a:schemeClr val="dk1"/>
              </a:solidFill>
              <a:latin typeface="Autour One"/>
              <a:ea typeface="Autour One"/>
              <a:cs typeface="Autour One"/>
              <a:sym typeface="Autour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rPr>
              <a:t>Dr. Sarah Kuhn</a:t>
            </a:r>
            <a:endParaRPr sz="2500">
              <a:solidFill>
                <a:schemeClr val="dk1"/>
              </a:solidFill>
              <a:latin typeface="Autour One"/>
              <a:ea typeface="Autour One"/>
              <a:cs typeface="Autour One"/>
              <a:sym typeface="Autour One"/>
            </a:endParaRPr>
          </a:p>
        </p:txBody>
      </p:sp>
      <p:sp>
        <p:nvSpPr>
          <p:cNvPr id="203" name="Google Shape;203;p39"/>
          <p:cNvSpPr txBox="1"/>
          <p:nvPr/>
        </p:nvSpPr>
        <p:spPr>
          <a:xfrm>
            <a:off x="734100" y="1114275"/>
            <a:ext cx="7675800" cy="35094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Belgrano"/>
              <a:buChar char="➔"/>
            </a:pPr>
            <a:r>
              <a:rPr lang="en" sz="1800">
                <a:latin typeface="Belgrano"/>
                <a:ea typeface="Belgrano"/>
                <a:cs typeface="Belgrano"/>
                <a:sym typeface="Belgrano"/>
              </a:rPr>
              <a:t>W</a:t>
            </a:r>
            <a:r>
              <a:rPr lang="en" sz="1800">
                <a:latin typeface="Belgrano"/>
                <a:ea typeface="Belgrano"/>
                <a:cs typeface="Belgrano"/>
                <a:sym typeface="Belgrano"/>
              </a:rPr>
              <a:t>e manipulate with and interact with our hands</a:t>
            </a:r>
            <a:endParaRPr sz="1800">
              <a:latin typeface="Belgrano"/>
              <a:ea typeface="Belgrano"/>
              <a:cs typeface="Belgrano"/>
              <a:sym typeface="Belgran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Belgrano"/>
              <a:buChar char="➔"/>
            </a:pPr>
            <a:r>
              <a:rPr lang="en" sz="1800">
                <a:latin typeface="Belgrano"/>
                <a:ea typeface="Belgrano"/>
                <a:cs typeface="Belgrano"/>
                <a:sym typeface="Belgrano"/>
              </a:rPr>
              <a:t>Very low cognitive activities decreases mind wondering</a:t>
            </a:r>
            <a:endParaRPr sz="1800">
              <a:latin typeface="Belgrano"/>
              <a:ea typeface="Belgrano"/>
              <a:cs typeface="Belgrano"/>
              <a:sym typeface="Belgran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Belgrano"/>
              <a:buChar char="◆"/>
            </a:pPr>
            <a:r>
              <a:rPr lang="en" sz="1800">
                <a:latin typeface="Belgrano"/>
                <a:ea typeface="Belgrano"/>
                <a:cs typeface="Belgrano"/>
                <a:sym typeface="Belgrano"/>
              </a:rPr>
              <a:t>Ex: drawing</a:t>
            </a:r>
            <a:endParaRPr sz="1800">
              <a:latin typeface="Belgrano"/>
              <a:ea typeface="Belgrano"/>
              <a:cs typeface="Belgrano"/>
              <a:sym typeface="Belgran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Belgrano"/>
              <a:buChar char="➔"/>
            </a:pPr>
            <a:r>
              <a:rPr lang="en" sz="1800">
                <a:latin typeface="Belgrano"/>
                <a:ea typeface="Belgrano"/>
                <a:cs typeface="Belgrano"/>
                <a:sym typeface="Belgrano"/>
              </a:rPr>
              <a:t>Boring survival kits</a:t>
            </a:r>
            <a:endParaRPr sz="1800">
              <a:latin typeface="Belgrano"/>
              <a:ea typeface="Belgrano"/>
              <a:cs typeface="Belgrano"/>
              <a:sym typeface="Belgran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Belgrano"/>
              <a:buChar char="◆"/>
            </a:pPr>
            <a:r>
              <a:rPr lang="en" sz="1800">
                <a:latin typeface="Belgrano"/>
                <a:ea typeface="Belgrano"/>
                <a:cs typeface="Belgrano"/>
                <a:sym typeface="Belgrano"/>
              </a:rPr>
              <a:t>Knitting</a:t>
            </a:r>
            <a:endParaRPr sz="1800">
              <a:latin typeface="Belgrano"/>
              <a:ea typeface="Belgrano"/>
              <a:cs typeface="Belgrano"/>
              <a:sym typeface="Belgran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Belgrano"/>
              <a:buChar char="◆"/>
            </a:pPr>
            <a:r>
              <a:rPr lang="en" sz="1800">
                <a:latin typeface="Belgrano"/>
                <a:ea typeface="Belgrano"/>
                <a:cs typeface="Belgrano"/>
                <a:sym typeface="Belgrano"/>
              </a:rPr>
              <a:t>Doodling</a:t>
            </a:r>
            <a:endParaRPr sz="1800">
              <a:latin typeface="Belgrano"/>
              <a:ea typeface="Belgrano"/>
              <a:cs typeface="Belgrano"/>
              <a:sym typeface="Belgran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Belgrano"/>
              <a:buChar char="◆"/>
            </a:pPr>
            <a:r>
              <a:rPr lang="en" sz="1800">
                <a:latin typeface="Belgrano"/>
                <a:ea typeface="Belgrano"/>
                <a:cs typeface="Belgrano"/>
                <a:sym typeface="Belgrano"/>
              </a:rPr>
              <a:t>Fidget spinner</a:t>
            </a:r>
            <a:endParaRPr sz="1800">
              <a:latin typeface="Belgrano"/>
              <a:ea typeface="Belgrano"/>
              <a:cs typeface="Belgrano"/>
              <a:sym typeface="Belgran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Belgrano"/>
              <a:buChar char="➔"/>
            </a:pPr>
            <a:r>
              <a:rPr lang="en" sz="1800">
                <a:latin typeface="Belgrano"/>
                <a:ea typeface="Belgrano"/>
                <a:cs typeface="Belgrano"/>
                <a:sym typeface="Belgrano"/>
              </a:rPr>
              <a:t>Other items</a:t>
            </a:r>
            <a:endParaRPr sz="1800">
              <a:latin typeface="Belgrano"/>
              <a:ea typeface="Belgrano"/>
              <a:cs typeface="Belgrano"/>
              <a:sym typeface="Belgran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Belgrano"/>
              <a:buChar char="◆"/>
            </a:pPr>
            <a:r>
              <a:rPr lang="en" sz="1800">
                <a:latin typeface="Belgrano"/>
                <a:ea typeface="Belgrano"/>
                <a:cs typeface="Belgrano"/>
                <a:sym typeface="Belgrano"/>
              </a:rPr>
              <a:t>Flip chart</a:t>
            </a:r>
            <a:endParaRPr sz="1800">
              <a:latin typeface="Belgrano"/>
              <a:ea typeface="Belgrano"/>
              <a:cs typeface="Belgrano"/>
              <a:sym typeface="Belgran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Belgrano"/>
              <a:buChar char="◆"/>
            </a:pPr>
            <a:r>
              <a:rPr lang="en" sz="1800">
                <a:latin typeface="Belgrano"/>
                <a:ea typeface="Belgrano"/>
                <a:cs typeface="Belgrano"/>
                <a:sym typeface="Belgrano"/>
              </a:rPr>
              <a:t>Tinker toys</a:t>
            </a:r>
            <a:endParaRPr sz="1800">
              <a:latin typeface="Belgrano"/>
              <a:ea typeface="Belgrano"/>
              <a:cs typeface="Belgrano"/>
              <a:sym typeface="Belgran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Belgrano"/>
              <a:buChar char="◆"/>
            </a:pPr>
            <a:r>
              <a:rPr lang="en" sz="1800">
                <a:latin typeface="Belgrano"/>
                <a:ea typeface="Belgrano"/>
                <a:cs typeface="Belgrano"/>
                <a:sym typeface="Belgrano"/>
              </a:rPr>
              <a:t>Blocks </a:t>
            </a:r>
            <a:endParaRPr sz="1800">
              <a:latin typeface="Belgrano"/>
              <a:ea typeface="Belgrano"/>
              <a:cs typeface="Belgrano"/>
              <a:sym typeface="Belgrano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Belgrano"/>
              <a:buChar char="◆"/>
            </a:pPr>
            <a:r>
              <a:rPr lang="en" sz="1800">
                <a:latin typeface="Belgrano"/>
                <a:ea typeface="Belgrano"/>
                <a:cs typeface="Belgrano"/>
                <a:sym typeface="Belgrano"/>
              </a:rPr>
              <a:t>Play-Doh</a:t>
            </a:r>
            <a:endParaRPr sz="1800">
              <a:latin typeface="Belgrano"/>
              <a:ea typeface="Belgrano"/>
              <a:cs typeface="Belgrano"/>
              <a:sym typeface="Belgrano"/>
            </a:endParaRPr>
          </a:p>
        </p:txBody>
      </p:sp>
      <p:pic>
        <p:nvPicPr>
          <p:cNvPr id="204" name="Google Shape;20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59120">
            <a:off x="5043074" y="2569251"/>
            <a:ext cx="1694350" cy="169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14135">
            <a:off x="7393499" y="2749124"/>
            <a:ext cx="1366824" cy="2049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0"/>
          <p:cNvSpPr txBox="1"/>
          <p:nvPr/>
        </p:nvSpPr>
        <p:spPr>
          <a:xfrm>
            <a:off x="389550" y="469600"/>
            <a:ext cx="61236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 u="sng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rPr>
              <a:t>Benefits</a:t>
            </a:r>
            <a:r>
              <a:rPr b="1" i="1" lang="en" sz="2500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rPr>
              <a:t>:</a:t>
            </a:r>
            <a:endParaRPr sz="2500">
              <a:solidFill>
                <a:schemeClr val="dk1"/>
              </a:solidFill>
              <a:latin typeface="Autour One"/>
              <a:ea typeface="Autour One"/>
              <a:cs typeface="Autour One"/>
              <a:sym typeface="Autour One"/>
            </a:endParaRPr>
          </a:p>
        </p:txBody>
      </p:sp>
      <p:sp>
        <p:nvSpPr>
          <p:cNvPr id="211" name="Google Shape;211;p40"/>
          <p:cNvSpPr txBox="1"/>
          <p:nvPr/>
        </p:nvSpPr>
        <p:spPr>
          <a:xfrm>
            <a:off x="389550" y="1250450"/>
            <a:ext cx="6123600" cy="3263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Belgrano"/>
              <a:buAutoNum type="arabicPeriod"/>
            </a:pPr>
            <a:r>
              <a:rPr lang="en" sz="2500">
                <a:latin typeface="Belgrano"/>
                <a:ea typeface="Belgrano"/>
                <a:cs typeface="Belgrano"/>
                <a:sym typeface="Belgrano"/>
              </a:rPr>
              <a:t>Support reflection and different learning styles.</a:t>
            </a:r>
            <a:endParaRPr sz="2500">
              <a:latin typeface="Belgrano"/>
              <a:ea typeface="Belgrano"/>
              <a:cs typeface="Belgrano"/>
              <a:sym typeface="Belgrano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Belgrano"/>
              <a:buAutoNum type="arabicPeriod"/>
            </a:pPr>
            <a:r>
              <a:rPr lang="en" sz="2500">
                <a:latin typeface="Belgrano"/>
                <a:ea typeface="Belgrano"/>
                <a:cs typeface="Belgrano"/>
                <a:sym typeface="Belgrano"/>
              </a:rPr>
              <a:t>Make the difficulties of the research design process public, thus normalizing them.</a:t>
            </a:r>
            <a:endParaRPr sz="2500">
              <a:latin typeface="Belgrano"/>
              <a:ea typeface="Belgrano"/>
              <a:cs typeface="Belgrano"/>
              <a:sym typeface="Belgrano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Belgrano"/>
              <a:buAutoNum type="arabicPeriod"/>
            </a:pPr>
            <a:r>
              <a:rPr lang="en" sz="2500">
                <a:latin typeface="Belgrano"/>
                <a:ea typeface="Belgrano"/>
                <a:cs typeface="Belgrano"/>
                <a:sym typeface="Belgrano"/>
              </a:rPr>
              <a:t>Students become a learning community.</a:t>
            </a:r>
            <a:endParaRPr sz="2500">
              <a:latin typeface="Belgrano"/>
              <a:ea typeface="Belgrano"/>
              <a:cs typeface="Belgrano"/>
              <a:sym typeface="Belgrano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Belgrano"/>
              <a:buAutoNum type="arabicPeriod"/>
            </a:pPr>
            <a:r>
              <a:rPr lang="en" sz="2500">
                <a:latin typeface="Belgrano"/>
                <a:ea typeface="Belgrano"/>
                <a:cs typeface="Belgrano"/>
                <a:sym typeface="Belgrano"/>
              </a:rPr>
              <a:t>A valuable artifact is created. </a:t>
            </a:r>
            <a:endParaRPr sz="2500">
              <a:latin typeface="Belgrano"/>
              <a:ea typeface="Belgrano"/>
              <a:cs typeface="Belgrano"/>
              <a:sym typeface="Belgrano"/>
            </a:endParaRPr>
          </a:p>
        </p:txBody>
      </p:sp>
      <p:pic>
        <p:nvPicPr>
          <p:cNvPr id="212" name="Google Shape;21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75106">
            <a:off x="6360075" y="1718975"/>
            <a:ext cx="2326051" cy="232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1"/>
          <p:cNvSpPr txBox="1"/>
          <p:nvPr/>
        </p:nvSpPr>
        <p:spPr>
          <a:xfrm>
            <a:off x="389550" y="385900"/>
            <a:ext cx="83649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500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rPr>
              <a:t>Thinking with Things </a:t>
            </a:r>
            <a:r>
              <a:rPr b="1" i="1" lang="en" sz="1200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rPr>
              <a:t>(cont.)</a:t>
            </a:r>
            <a:endParaRPr b="1" i="1" sz="1200">
              <a:solidFill>
                <a:schemeClr val="dk1"/>
              </a:solidFill>
              <a:latin typeface="Autour One"/>
              <a:ea typeface="Autour One"/>
              <a:cs typeface="Autour One"/>
              <a:sym typeface="Autour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rPr>
              <a:t>Dr. Sarah Kuhn</a:t>
            </a:r>
            <a:endParaRPr sz="2500">
              <a:solidFill>
                <a:schemeClr val="dk1"/>
              </a:solidFill>
              <a:latin typeface="Autour One"/>
              <a:ea typeface="Autour One"/>
              <a:cs typeface="Autour One"/>
              <a:sym typeface="Autour One"/>
            </a:endParaRPr>
          </a:p>
        </p:txBody>
      </p:sp>
      <p:sp>
        <p:nvSpPr>
          <p:cNvPr id="218" name="Google Shape;218;p41"/>
          <p:cNvSpPr txBox="1"/>
          <p:nvPr/>
        </p:nvSpPr>
        <p:spPr>
          <a:xfrm>
            <a:off x="389550" y="1376600"/>
            <a:ext cx="4822200" cy="3401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 u="sng">
                <a:latin typeface="Belgrano"/>
                <a:ea typeface="Belgrano"/>
                <a:cs typeface="Belgrano"/>
                <a:sym typeface="Belgrano"/>
              </a:rPr>
              <a:t>Challenge 1:</a:t>
            </a:r>
            <a:endParaRPr b="1" sz="3500" u="sng">
              <a:latin typeface="Belgrano"/>
              <a:ea typeface="Belgrano"/>
              <a:cs typeface="Belgrano"/>
              <a:sym typeface="Belgran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Belgrano"/>
                <a:ea typeface="Belgrano"/>
                <a:cs typeface="Belgrano"/>
                <a:sym typeface="Belgrano"/>
              </a:rPr>
              <a:t>What learning challenge would you like to get help with? Build something that can help you describe this challenge</a:t>
            </a:r>
            <a:r>
              <a:rPr lang="en" sz="2900">
                <a:latin typeface="Belgrano"/>
                <a:ea typeface="Belgrano"/>
                <a:cs typeface="Belgrano"/>
                <a:sym typeface="Belgrano"/>
              </a:rPr>
              <a:t>.</a:t>
            </a:r>
            <a:endParaRPr sz="2900">
              <a:latin typeface="Belgrano"/>
              <a:ea typeface="Belgrano"/>
              <a:cs typeface="Belgrano"/>
              <a:sym typeface="Belgrano"/>
            </a:endParaRPr>
          </a:p>
        </p:txBody>
      </p:sp>
      <p:pic>
        <p:nvPicPr>
          <p:cNvPr id="219" name="Google Shape;21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4650" y="1088400"/>
            <a:ext cx="2767427" cy="3689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2"/>
          <p:cNvSpPr txBox="1"/>
          <p:nvPr/>
        </p:nvSpPr>
        <p:spPr>
          <a:xfrm>
            <a:off x="389550" y="385900"/>
            <a:ext cx="83649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500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rPr>
              <a:t>Thinking with Things </a:t>
            </a:r>
            <a:r>
              <a:rPr b="1" i="1" lang="en" sz="1200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rPr>
              <a:t>(cont.)</a:t>
            </a:r>
            <a:endParaRPr b="1" i="1" sz="1200">
              <a:solidFill>
                <a:schemeClr val="dk1"/>
              </a:solidFill>
              <a:latin typeface="Autour One"/>
              <a:ea typeface="Autour One"/>
              <a:cs typeface="Autour One"/>
              <a:sym typeface="Autour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rPr>
              <a:t>Dr. Sarah Kuhn</a:t>
            </a:r>
            <a:endParaRPr sz="2500">
              <a:solidFill>
                <a:schemeClr val="dk1"/>
              </a:solidFill>
              <a:latin typeface="Autour One"/>
              <a:ea typeface="Autour One"/>
              <a:cs typeface="Autour One"/>
              <a:sym typeface="Autour One"/>
            </a:endParaRPr>
          </a:p>
        </p:txBody>
      </p:sp>
      <p:sp>
        <p:nvSpPr>
          <p:cNvPr id="225" name="Google Shape;225;p42"/>
          <p:cNvSpPr txBox="1"/>
          <p:nvPr/>
        </p:nvSpPr>
        <p:spPr>
          <a:xfrm>
            <a:off x="389550" y="1165313"/>
            <a:ext cx="4429500" cy="3355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 u="sng">
                <a:latin typeface="Belgrano"/>
                <a:ea typeface="Belgrano"/>
                <a:cs typeface="Belgrano"/>
                <a:sym typeface="Belgrano"/>
              </a:rPr>
              <a:t>Challenge 2:</a:t>
            </a:r>
            <a:endParaRPr b="1" sz="3100" u="sng">
              <a:latin typeface="Belgrano"/>
              <a:ea typeface="Belgrano"/>
              <a:cs typeface="Belgrano"/>
              <a:sym typeface="Belgran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Belgrano"/>
                <a:ea typeface="Belgrano"/>
                <a:cs typeface="Belgrano"/>
                <a:sym typeface="Belgrano"/>
              </a:rPr>
              <a:t>Your department has decided to embrace a thinking with things approach. Create a logo sketch of one example of how you might teach a concept in your discipline.</a:t>
            </a:r>
            <a:endParaRPr sz="2500">
              <a:latin typeface="Belgrano"/>
              <a:ea typeface="Belgrano"/>
              <a:cs typeface="Belgrano"/>
              <a:sym typeface="Belgrano"/>
            </a:endParaRPr>
          </a:p>
        </p:txBody>
      </p:sp>
      <p:pic>
        <p:nvPicPr>
          <p:cNvPr id="226" name="Google Shape;226;p42"/>
          <p:cNvPicPr preferRelativeResize="0"/>
          <p:nvPr/>
        </p:nvPicPr>
        <p:blipFill rotWithShape="1">
          <a:blip r:embed="rId3">
            <a:alphaModFix/>
          </a:blip>
          <a:srcRect b="13509" l="0" r="0" t="0"/>
          <a:stretch/>
        </p:blipFill>
        <p:spPr>
          <a:xfrm rot="-1643723">
            <a:off x="5424889" y="1103659"/>
            <a:ext cx="2895521" cy="3339082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2"/>
          <p:cNvSpPr txBox="1"/>
          <p:nvPr/>
        </p:nvSpPr>
        <p:spPr>
          <a:xfrm>
            <a:off x="8020725" y="3386550"/>
            <a:ext cx="945900" cy="4002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Wall unit</a:t>
            </a:r>
            <a:endParaRPr b="1"/>
          </a:p>
        </p:txBody>
      </p:sp>
      <p:sp>
        <p:nvSpPr>
          <p:cNvPr id="228" name="Google Shape;228;p42"/>
          <p:cNvSpPr txBox="1"/>
          <p:nvPr/>
        </p:nvSpPr>
        <p:spPr>
          <a:xfrm>
            <a:off x="6109975" y="1473200"/>
            <a:ext cx="1315200" cy="8313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Tube, Patient, x-ray table</a:t>
            </a:r>
            <a:endParaRPr b="1"/>
          </a:p>
        </p:txBody>
      </p:sp>
      <p:sp>
        <p:nvSpPr>
          <p:cNvPr id="229" name="Google Shape;229;p42"/>
          <p:cNvSpPr txBox="1"/>
          <p:nvPr/>
        </p:nvSpPr>
        <p:spPr>
          <a:xfrm>
            <a:off x="6307450" y="3989975"/>
            <a:ext cx="1130400" cy="4002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Stretcher</a:t>
            </a:r>
            <a:endParaRPr b="1"/>
          </a:p>
        </p:txBody>
      </p:sp>
      <p:sp>
        <p:nvSpPr>
          <p:cNvPr id="230" name="Google Shape;230;p42"/>
          <p:cNvSpPr txBox="1"/>
          <p:nvPr/>
        </p:nvSpPr>
        <p:spPr>
          <a:xfrm>
            <a:off x="4999650" y="2851625"/>
            <a:ext cx="945900" cy="6156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Wall and window</a:t>
            </a:r>
            <a:endParaRPr b="1"/>
          </a:p>
        </p:txBody>
      </p:sp>
      <p:sp>
        <p:nvSpPr>
          <p:cNvPr id="231" name="Google Shape;231;p42"/>
          <p:cNvSpPr txBox="1"/>
          <p:nvPr/>
        </p:nvSpPr>
        <p:spPr>
          <a:xfrm>
            <a:off x="7764550" y="1817000"/>
            <a:ext cx="945900" cy="6156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Door to the room</a:t>
            </a:r>
            <a:endParaRPr b="1"/>
          </a:p>
        </p:txBody>
      </p:sp>
      <p:cxnSp>
        <p:nvCxnSpPr>
          <p:cNvPr id="232" name="Google Shape;232;p42"/>
          <p:cNvCxnSpPr>
            <a:stCxn id="228" idx="2"/>
          </p:cNvCxnSpPr>
          <p:nvPr/>
        </p:nvCxnSpPr>
        <p:spPr>
          <a:xfrm>
            <a:off x="6767575" y="2304500"/>
            <a:ext cx="258000" cy="385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3" name="Google Shape;233;p42"/>
          <p:cNvCxnSpPr>
            <a:stCxn id="231" idx="2"/>
          </p:cNvCxnSpPr>
          <p:nvPr/>
        </p:nvCxnSpPr>
        <p:spPr>
          <a:xfrm flipH="1">
            <a:off x="7902400" y="2432600"/>
            <a:ext cx="335100" cy="149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4" name="Google Shape;234;p42"/>
          <p:cNvCxnSpPr>
            <a:stCxn id="229" idx="0"/>
          </p:cNvCxnSpPr>
          <p:nvPr/>
        </p:nvCxnSpPr>
        <p:spPr>
          <a:xfrm rot="10800000">
            <a:off x="6769450" y="3695075"/>
            <a:ext cx="103200" cy="294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5" name="Google Shape;235;p42"/>
          <p:cNvCxnSpPr>
            <a:stCxn id="227" idx="0"/>
          </p:cNvCxnSpPr>
          <p:nvPr/>
        </p:nvCxnSpPr>
        <p:spPr>
          <a:xfrm rot="10800000">
            <a:off x="8316375" y="3133350"/>
            <a:ext cx="177300" cy="253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6" name="Google Shape;236;p42"/>
          <p:cNvCxnSpPr>
            <a:stCxn id="230" idx="0"/>
          </p:cNvCxnSpPr>
          <p:nvPr/>
        </p:nvCxnSpPr>
        <p:spPr>
          <a:xfrm flipH="1" rot="10800000">
            <a:off x="5472600" y="2739125"/>
            <a:ext cx="222600" cy="112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3"/>
          <p:cNvSpPr txBox="1"/>
          <p:nvPr/>
        </p:nvSpPr>
        <p:spPr>
          <a:xfrm>
            <a:off x="389550" y="385900"/>
            <a:ext cx="8364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500" u="sng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rPr>
              <a:t>Rad Tech - In Class Activities</a:t>
            </a:r>
            <a:r>
              <a:rPr b="1" i="1" lang="en" sz="1200" u="sng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rPr>
              <a:t>:</a:t>
            </a:r>
            <a:endParaRPr b="1" i="1" sz="1200" u="sng">
              <a:solidFill>
                <a:schemeClr val="dk1"/>
              </a:solidFill>
              <a:latin typeface="Autour One"/>
              <a:ea typeface="Autour One"/>
              <a:cs typeface="Autour One"/>
              <a:sym typeface="Autour One"/>
            </a:endParaRPr>
          </a:p>
        </p:txBody>
      </p:sp>
      <p:sp>
        <p:nvSpPr>
          <p:cNvPr id="242" name="Google Shape;242;p43"/>
          <p:cNvSpPr txBox="1"/>
          <p:nvPr/>
        </p:nvSpPr>
        <p:spPr>
          <a:xfrm>
            <a:off x="458500" y="1214700"/>
            <a:ext cx="4517400" cy="2714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>
                <a:latin typeface="Belgrano"/>
                <a:ea typeface="Belgrano"/>
                <a:cs typeface="Belgrano"/>
                <a:sym typeface="Belgrano"/>
              </a:rPr>
              <a:t>Physics Scenario</a:t>
            </a:r>
            <a:endParaRPr b="1" sz="2400" u="sng">
              <a:latin typeface="Belgrano"/>
              <a:ea typeface="Belgrano"/>
              <a:cs typeface="Belgrano"/>
              <a:sym typeface="Belgrano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200">
                <a:latin typeface="Belgrano"/>
                <a:ea typeface="Belgrano"/>
                <a:cs typeface="Belgrano"/>
                <a:sym typeface="Belgrano"/>
              </a:rPr>
              <a:t>Describe the layers of an imaging plate. Explain each section. Will this increase or decrease patient dose? Will this increase/decrease spatial resolution?</a:t>
            </a:r>
            <a:endParaRPr sz="2200">
              <a:latin typeface="Belgrano"/>
              <a:ea typeface="Belgrano"/>
              <a:cs typeface="Belgrano"/>
              <a:sym typeface="Belgrano"/>
            </a:endParaRPr>
          </a:p>
        </p:txBody>
      </p:sp>
      <p:pic>
        <p:nvPicPr>
          <p:cNvPr id="243" name="Google Shape;24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10758">
            <a:off x="6443605" y="1859966"/>
            <a:ext cx="2343789" cy="1558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80635">
            <a:off x="4661704" y="1103269"/>
            <a:ext cx="2224638" cy="1443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1288" y="3613423"/>
            <a:ext cx="5220025" cy="13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 txBox="1"/>
          <p:nvPr>
            <p:ph type="ctrTitle"/>
          </p:nvPr>
        </p:nvSpPr>
        <p:spPr>
          <a:xfrm>
            <a:off x="311700" y="691050"/>
            <a:ext cx="8520600" cy="37614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5180">
                <a:latin typeface="Carter One"/>
                <a:ea typeface="Carter One"/>
                <a:cs typeface="Carter One"/>
                <a:sym typeface="Carter One"/>
              </a:rPr>
              <a:t>How to Make Classrooms More Engaging Using Simple Assessments to Formative Assessments</a:t>
            </a:r>
            <a:endParaRPr b="1" sz="5180">
              <a:latin typeface="Carter One"/>
              <a:ea typeface="Carter One"/>
              <a:cs typeface="Carter One"/>
              <a:sym typeface="Carter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500">
                <a:latin typeface="Carter One"/>
                <a:ea typeface="Carter One"/>
                <a:cs typeface="Carter One"/>
                <a:sym typeface="Carter One"/>
              </a:rPr>
              <a:t>Sarah Barnes &amp; Sona Kumar </a:t>
            </a:r>
            <a:endParaRPr sz="1500">
              <a:latin typeface="Carter One"/>
              <a:ea typeface="Carter One"/>
              <a:cs typeface="Carter One"/>
              <a:sym typeface="Carter One"/>
            </a:endParaRPr>
          </a:p>
        </p:txBody>
      </p:sp>
      <p:sp>
        <p:nvSpPr>
          <p:cNvPr id="113" name="Google Shape;113;p26"/>
          <p:cNvSpPr txBox="1"/>
          <p:nvPr>
            <p:ph idx="1" type="subTitle"/>
          </p:nvPr>
        </p:nvSpPr>
        <p:spPr>
          <a:xfrm>
            <a:off x="6878825" y="4711400"/>
            <a:ext cx="2094300" cy="29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SzPts val="560"/>
              <a:buNone/>
            </a:pPr>
            <a:r>
              <a:rPr b="1" i="1" lang="en" sz="1349">
                <a:solidFill>
                  <a:schemeClr val="dk1"/>
                </a:solidFill>
              </a:rPr>
              <a:t>LSUA CTE - 2022</a:t>
            </a:r>
            <a:endParaRPr b="1" i="1" sz="1349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4"/>
          <p:cNvSpPr txBox="1"/>
          <p:nvPr/>
        </p:nvSpPr>
        <p:spPr>
          <a:xfrm>
            <a:off x="389550" y="385900"/>
            <a:ext cx="8364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500" u="sng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rPr>
              <a:t>Rad Tech - In Class Activities</a:t>
            </a:r>
            <a:r>
              <a:rPr b="1" i="1" lang="en" sz="1200" u="sng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rPr>
              <a:t>:</a:t>
            </a:r>
            <a:endParaRPr b="1" i="1" sz="1200" u="sng">
              <a:solidFill>
                <a:schemeClr val="dk1"/>
              </a:solidFill>
              <a:latin typeface="Autour One"/>
              <a:ea typeface="Autour One"/>
              <a:cs typeface="Autour One"/>
              <a:sym typeface="Autour One"/>
            </a:endParaRPr>
          </a:p>
        </p:txBody>
      </p:sp>
      <p:sp>
        <p:nvSpPr>
          <p:cNvPr id="251" name="Google Shape;251;p44"/>
          <p:cNvSpPr txBox="1"/>
          <p:nvPr/>
        </p:nvSpPr>
        <p:spPr>
          <a:xfrm>
            <a:off x="2295850" y="1303225"/>
            <a:ext cx="6458400" cy="1446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 u="sng">
                <a:latin typeface="Belgrano"/>
                <a:ea typeface="Belgrano"/>
                <a:cs typeface="Belgrano"/>
                <a:sym typeface="Belgrano"/>
              </a:rPr>
              <a:t>Patient Care Scenario</a:t>
            </a:r>
            <a:endParaRPr b="1" sz="2200" u="sng">
              <a:latin typeface="Belgrano"/>
              <a:ea typeface="Belgrano"/>
              <a:cs typeface="Belgrano"/>
              <a:sym typeface="Belgran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Belgrano"/>
                <a:ea typeface="Belgrano"/>
                <a:cs typeface="Belgrano"/>
                <a:sym typeface="Belgrano"/>
              </a:rPr>
              <a:t>Think about an ethical violation related to radiology and patient care. What happened &amp; what are the results?</a:t>
            </a:r>
            <a:endParaRPr sz="2000">
              <a:latin typeface="Belgrano"/>
              <a:ea typeface="Belgrano"/>
              <a:cs typeface="Belgrano"/>
              <a:sym typeface="Belgrano"/>
            </a:endParaRPr>
          </a:p>
        </p:txBody>
      </p:sp>
      <p:sp>
        <p:nvSpPr>
          <p:cNvPr id="252" name="Google Shape;252;p44"/>
          <p:cNvSpPr txBox="1"/>
          <p:nvPr/>
        </p:nvSpPr>
        <p:spPr>
          <a:xfrm>
            <a:off x="389550" y="3332225"/>
            <a:ext cx="5778600" cy="1139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 u="sng">
                <a:latin typeface="Belgrano"/>
                <a:ea typeface="Belgrano"/>
                <a:cs typeface="Belgrano"/>
                <a:sym typeface="Belgrano"/>
              </a:rPr>
              <a:t>Physics Scenario</a:t>
            </a:r>
            <a:endParaRPr b="1" sz="2200" u="sng">
              <a:latin typeface="Belgrano"/>
              <a:ea typeface="Belgrano"/>
              <a:cs typeface="Belgrano"/>
              <a:sym typeface="Belgran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Belgrano"/>
                <a:ea typeface="Belgrano"/>
                <a:cs typeface="Belgrano"/>
                <a:sym typeface="Belgrano"/>
              </a:rPr>
              <a:t>Describe the process of x-ray production (latent image to manifest image). CR vs. DR.</a:t>
            </a:r>
            <a:endParaRPr sz="2000">
              <a:latin typeface="Belgrano"/>
              <a:ea typeface="Belgrano"/>
              <a:cs typeface="Belgrano"/>
              <a:sym typeface="Belgrano"/>
            </a:endParaRPr>
          </a:p>
        </p:txBody>
      </p:sp>
      <p:pic>
        <p:nvPicPr>
          <p:cNvPr id="253" name="Google Shape;25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95074">
            <a:off x="613419" y="1068610"/>
            <a:ext cx="1770158" cy="1916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08590">
            <a:off x="6126178" y="3090281"/>
            <a:ext cx="2437396" cy="1622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5"/>
          <p:cNvSpPr txBox="1"/>
          <p:nvPr/>
        </p:nvSpPr>
        <p:spPr>
          <a:xfrm>
            <a:off x="658950" y="252850"/>
            <a:ext cx="7826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 u="sng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rPr>
              <a:t>When can you use this in your course?</a:t>
            </a:r>
            <a:endParaRPr sz="3600">
              <a:solidFill>
                <a:schemeClr val="dk1"/>
              </a:solidFill>
              <a:latin typeface="Autour One"/>
              <a:ea typeface="Autour One"/>
              <a:cs typeface="Autour One"/>
              <a:sym typeface="Autour One"/>
            </a:endParaRPr>
          </a:p>
        </p:txBody>
      </p:sp>
      <p:sp>
        <p:nvSpPr>
          <p:cNvPr id="260" name="Google Shape;260;p45"/>
          <p:cNvSpPr txBox="1"/>
          <p:nvPr/>
        </p:nvSpPr>
        <p:spPr>
          <a:xfrm>
            <a:off x="537325" y="1709850"/>
            <a:ext cx="6468600" cy="2878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Belgrano"/>
              <a:buAutoNum type="arabicPeriod"/>
            </a:pPr>
            <a:r>
              <a:rPr lang="en" sz="2500">
                <a:latin typeface="Belgrano"/>
                <a:ea typeface="Belgrano"/>
                <a:cs typeface="Belgrano"/>
                <a:sym typeface="Belgrano"/>
              </a:rPr>
              <a:t>Bell Ringers </a:t>
            </a:r>
            <a:r>
              <a:rPr lang="en" sz="2300">
                <a:latin typeface="Belgrano"/>
                <a:ea typeface="Belgrano"/>
                <a:cs typeface="Belgrano"/>
                <a:sym typeface="Belgrano"/>
              </a:rPr>
              <a:t>(beginning of class)</a:t>
            </a:r>
            <a:endParaRPr sz="2300">
              <a:latin typeface="Belgrano"/>
              <a:ea typeface="Belgrano"/>
              <a:cs typeface="Belgrano"/>
              <a:sym typeface="Belgrano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Belgrano"/>
              <a:buAutoNum type="arabicPeriod"/>
            </a:pPr>
            <a:r>
              <a:rPr lang="en" sz="2500">
                <a:latin typeface="Belgrano"/>
                <a:ea typeface="Belgrano"/>
                <a:cs typeface="Belgrano"/>
                <a:sym typeface="Belgrano"/>
              </a:rPr>
              <a:t>Exit Ticket </a:t>
            </a:r>
            <a:r>
              <a:rPr lang="en" sz="2300">
                <a:latin typeface="Belgrano"/>
                <a:ea typeface="Belgrano"/>
                <a:cs typeface="Belgrano"/>
                <a:sym typeface="Belgrano"/>
              </a:rPr>
              <a:t>(end of class)</a:t>
            </a:r>
            <a:endParaRPr sz="2300">
              <a:latin typeface="Belgrano"/>
              <a:ea typeface="Belgrano"/>
              <a:cs typeface="Belgrano"/>
              <a:sym typeface="Belgrano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Belgrano"/>
              <a:buAutoNum type="arabicPeriod"/>
            </a:pPr>
            <a:r>
              <a:rPr lang="en" sz="2500">
                <a:latin typeface="Belgrano"/>
                <a:ea typeface="Belgrano"/>
                <a:cs typeface="Belgrano"/>
                <a:sym typeface="Belgrano"/>
              </a:rPr>
              <a:t>When things are getting boring…</a:t>
            </a:r>
            <a:endParaRPr sz="2500">
              <a:latin typeface="Belgrano"/>
              <a:ea typeface="Belgrano"/>
              <a:cs typeface="Belgrano"/>
              <a:sym typeface="Belgrano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Belgrano"/>
              <a:buAutoNum type="arabicPeriod"/>
            </a:pPr>
            <a:r>
              <a:rPr lang="en" sz="2500">
                <a:latin typeface="Belgrano"/>
                <a:ea typeface="Belgrano"/>
                <a:cs typeface="Belgrano"/>
                <a:sym typeface="Belgrano"/>
              </a:rPr>
              <a:t>After chunking information…</a:t>
            </a:r>
            <a:endParaRPr sz="2500">
              <a:latin typeface="Belgrano"/>
              <a:ea typeface="Belgrano"/>
              <a:cs typeface="Belgrano"/>
              <a:sym typeface="Belgrano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Belgrano"/>
              <a:buAutoNum type="arabicPeriod"/>
            </a:pPr>
            <a:r>
              <a:rPr lang="en" sz="2500">
                <a:latin typeface="Belgrano"/>
                <a:ea typeface="Belgrano"/>
                <a:cs typeface="Belgrano"/>
                <a:sym typeface="Belgrano"/>
              </a:rPr>
              <a:t>Exam reviews</a:t>
            </a:r>
            <a:endParaRPr sz="2500">
              <a:latin typeface="Belgrano"/>
              <a:ea typeface="Belgrano"/>
              <a:cs typeface="Belgrano"/>
              <a:sym typeface="Belgrano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Belgrano"/>
              <a:buAutoNum type="arabicPeriod"/>
            </a:pPr>
            <a:r>
              <a:rPr lang="en" sz="2500">
                <a:latin typeface="Belgrano"/>
                <a:ea typeface="Belgrano"/>
                <a:cs typeface="Belgrano"/>
                <a:sym typeface="Belgrano"/>
              </a:rPr>
              <a:t>Semester reviews</a:t>
            </a:r>
            <a:endParaRPr sz="2500">
              <a:latin typeface="Belgrano"/>
              <a:ea typeface="Belgrano"/>
              <a:cs typeface="Belgrano"/>
              <a:sym typeface="Belgrano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Belgrano"/>
              <a:buAutoNum type="arabicPeriod"/>
            </a:pPr>
            <a:r>
              <a:rPr lang="en" sz="2500">
                <a:latin typeface="Belgrano"/>
                <a:ea typeface="Belgrano"/>
                <a:cs typeface="Belgrano"/>
                <a:sym typeface="Belgrano"/>
              </a:rPr>
              <a:t>What other times can you think of?</a:t>
            </a:r>
            <a:endParaRPr sz="2500">
              <a:latin typeface="Belgrano"/>
              <a:ea typeface="Belgrano"/>
              <a:cs typeface="Belgrano"/>
              <a:sym typeface="Belgrano"/>
            </a:endParaRPr>
          </a:p>
        </p:txBody>
      </p:sp>
      <p:pic>
        <p:nvPicPr>
          <p:cNvPr id="261" name="Google Shape;26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65781">
            <a:off x="6705050" y="2141675"/>
            <a:ext cx="1833275" cy="183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6"/>
          <p:cNvSpPr txBox="1"/>
          <p:nvPr/>
        </p:nvSpPr>
        <p:spPr>
          <a:xfrm>
            <a:off x="1510200" y="380925"/>
            <a:ext cx="61236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 u="sng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rPr>
              <a:t>References</a:t>
            </a:r>
            <a:endParaRPr sz="2500">
              <a:solidFill>
                <a:schemeClr val="dk1"/>
              </a:solidFill>
              <a:latin typeface="Autour One"/>
              <a:ea typeface="Autour One"/>
              <a:cs typeface="Autour One"/>
              <a:sym typeface="Autour One"/>
            </a:endParaRPr>
          </a:p>
        </p:txBody>
      </p:sp>
      <p:sp>
        <p:nvSpPr>
          <p:cNvPr id="267" name="Google Shape;267;p46"/>
          <p:cNvSpPr txBox="1"/>
          <p:nvPr/>
        </p:nvSpPr>
        <p:spPr>
          <a:xfrm>
            <a:off x="382050" y="1045350"/>
            <a:ext cx="8379900" cy="30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grano"/>
                <a:ea typeface="Belgrano"/>
                <a:cs typeface="Belgrano"/>
                <a:sym typeface="Belgrano"/>
              </a:rPr>
              <a:t>Anderson, A. &amp; Maguire, K. (2022, June 5). </a:t>
            </a:r>
            <a:r>
              <a:rPr i="1" lang="en" sz="1600">
                <a:latin typeface="Belgrano"/>
                <a:ea typeface="Belgrano"/>
                <a:cs typeface="Belgrano"/>
                <a:sym typeface="Belgrano"/>
              </a:rPr>
              <a:t>Guide for reflective practice: </a:t>
            </a:r>
            <a:endParaRPr i="1" sz="1600">
              <a:latin typeface="Belgrano"/>
              <a:ea typeface="Belgrano"/>
              <a:cs typeface="Belgrano"/>
              <a:sym typeface="Belgrano"/>
            </a:endParaRPr>
          </a:p>
          <a:p>
            <a:pPr indent="45720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i="1" lang="en" sz="1600">
                <a:latin typeface="Belgrano"/>
                <a:ea typeface="Belgrano"/>
                <a:cs typeface="Belgrano"/>
                <a:sym typeface="Belgrano"/>
              </a:rPr>
              <a:t>Self-assessment tool in the classroom</a:t>
            </a:r>
            <a:r>
              <a:rPr i="1" lang="en" sz="1600">
                <a:latin typeface="Belgrano"/>
                <a:ea typeface="Belgrano"/>
                <a:cs typeface="Belgrano"/>
                <a:sym typeface="Belgrano"/>
              </a:rPr>
              <a:t> </a:t>
            </a:r>
            <a:r>
              <a:rPr lang="en" sz="1600">
                <a:latin typeface="Belgrano"/>
                <a:ea typeface="Belgrano"/>
                <a:cs typeface="Belgrano"/>
                <a:sym typeface="Belgrano"/>
              </a:rPr>
              <a:t>[Conference session]. </a:t>
            </a:r>
            <a:r>
              <a:rPr lang="en" sz="1600">
                <a:solidFill>
                  <a:schemeClr val="dk1"/>
                </a:solidFill>
                <a:latin typeface="Belgrano"/>
                <a:ea typeface="Belgrano"/>
                <a:cs typeface="Belgrano"/>
                <a:sym typeface="Belgrano"/>
              </a:rPr>
              <a:t>The Teaching </a:t>
            </a:r>
            <a:endParaRPr sz="1600">
              <a:solidFill>
                <a:schemeClr val="dk1"/>
              </a:solidFill>
              <a:latin typeface="Belgrano"/>
              <a:ea typeface="Belgrano"/>
              <a:cs typeface="Belgrano"/>
              <a:sym typeface="Belgrano"/>
            </a:endParaRPr>
          </a:p>
          <a:p>
            <a:pPr indent="45720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elgrano"/>
                <a:ea typeface="Belgrano"/>
                <a:cs typeface="Belgrano"/>
                <a:sym typeface="Belgrano"/>
              </a:rPr>
              <a:t>Professor Conference 2022, Atlanta, Ga, United States. </a:t>
            </a:r>
            <a:endParaRPr sz="1600">
              <a:latin typeface="Belgrano"/>
              <a:ea typeface="Belgrano"/>
              <a:cs typeface="Belgrano"/>
              <a:sym typeface="Belgran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latin typeface="Belgrano"/>
                <a:ea typeface="Belgrano"/>
                <a:cs typeface="Belgrano"/>
                <a:sym typeface="Belgrano"/>
              </a:rPr>
              <a:t>Kuhn, S. (2022, June 5). </a:t>
            </a:r>
            <a:r>
              <a:rPr i="1" lang="en" sz="1600">
                <a:latin typeface="Belgrano"/>
                <a:ea typeface="Belgrano"/>
                <a:cs typeface="Belgrano"/>
                <a:sym typeface="Belgrano"/>
              </a:rPr>
              <a:t>Thinking </a:t>
            </a:r>
            <a:r>
              <a:rPr i="1" lang="en" sz="1600">
                <a:latin typeface="Belgrano"/>
                <a:ea typeface="Belgrano"/>
                <a:cs typeface="Belgrano"/>
                <a:sym typeface="Belgrano"/>
              </a:rPr>
              <a:t>with</a:t>
            </a:r>
            <a:r>
              <a:rPr i="1" lang="en" sz="1600">
                <a:latin typeface="Belgrano"/>
                <a:ea typeface="Belgrano"/>
                <a:cs typeface="Belgrano"/>
                <a:sym typeface="Belgrano"/>
              </a:rPr>
              <a:t> things: Creating an engaging and effective </a:t>
            </a:r>
            <a:endParaRPr i="1" sz="1600">
              <a:latin typeface="Belgrano"/>
              <a:ea typeface="Belgrano"/>
              <a:cs typeface="Belgrano"/>
              <a:sym typeface="Belgrano"/>
            </a:endParaRPr>
          </a:p>
          <a:p>
            <a:pPr indent="45720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i="1" lang="en" sz="1600">
                <a:latin typeface="Belgrano"/>
                <a:ea typeface="Belgrano"/>
                <a:cs typeface="Belgrano"/>
                <a:sym typeface="Belgrano"/>
              </a:rPr>
              <a:t>classroom experience</a:t>
            </a:r>
            <a:r>
              <a:rPr lang="en" sz="1600">
                <a:latin typeface="Belgrano"/>
                <a:ea typeface="Belgrano"/>
                <a:cs typeface="Belgrano"/>
                <a:sym typeface="Belgrano"/>
              </a:rPr>
              <a:t> [Conference session]. The Teaching Professor </a:t>
            </a:r>
            <a:endParaRPr sz="1600">
              <a:latin typeface="Belgrano"/>
              <a:ea typeface="Belgrano"/>
              <a:cs typeface="Belgrano"/>
              <a:sym typeface="Belgrano"/>
            </a:endParaRPr>
          </a:p>
          <a:p>
            <a:pPr indent="45720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latin typeface="Belgrano"/>
                <a:ea typeface="Belgrano"/>
                <a:cs typeface="Belgrano"/>
                <a:sym typeface="Belgrano"/>
              </a:rPr>
              <a:t>Conference 2022, Atlanta, Ga, United States. </a:t>
            </a:r>
            <a:endParaRPr sz="1600">
              <a:latin typeface="Belgrano"/>
              <a:ea typeface="Belgrano"/>
              <a:cs typeface="Belgrano"/>
              <a:sym typeface="Belgran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latin typeface="Belgrano"/>
                <a:ea typeface="Belgrano"/>
                <a:cs typeface="Belgrano"/>
                <a:sym typeface="Belgrano"/>
              </a:rPr>
              <a:t>Kuhn, S. &amp; Davidson, J. (2007). Thinking with things, teaching </a:t>
            </a:r>
            <a:r>
              <a:rPr lang="en" sz="1600">
                <a:latin typeface="Belgrano"/>
                <a:ea typeface="Belgrano"/>
                <a:cs typeface="Belgrano"/>
                <a:sym typeface="Belgrano"/>
              </a:rPr>
              <a:t>with</a:t>
            </a:r>
            <a:r>
              <a:rPr lang="en" sz="1600">
                <a:latin typeface="Belgrano"/>
                <a:ea typeface="Belgrano"/>
                <a:cs typeface="Belgrano"/>
                <a:sym typeface="Belgrano"/>
              </a:rPr>
              <a:t> things. </a:t>
            </a:r>
            <a:endParaRPr sz="1600">
              <a:latin typeface="Belgrano"/>
              <a:ea typeface="Belgrano"/>
              <a:cs typeface="Belgrano"/>
              <a:sym typeface="Belgrano"/>
            </a:endParaRPr>
          </a:p>
          <a:p>
            <a:pPr indent="45720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i="1" lang="en" sz="1600">
                <a:latin typeface="Belgrano"/>
                <a:ea typeface="Belgrano"/>
                <a:cs typeface="Belgrano"/>
                <a:sym typeface="Belgrano"/>
              </a:rPr>
              <a:t>Qualitative Research Journal, 7</a:t>
            </a:r>
            <a:r>
              <a:rPr lang="en" sz="1600">
                <a:latin typeface="Belgrano"/>
                <a:ea typeface="Belgrano"/>
                <a:cs typeface="Belgrano"/>
                <a:sym typeface="Belgrano"/>
              </a:rPr>
              <a:t>(2), 63-75.</a:t>
            </a:r>
            <a:endParaRPr sz="1600">
              <a:latin typeface="Belgrano"/>
              <a:ea typeface="Belgrano"/>
              <a:cs typeface="Belgrano"/>
              <a:sym typeface="Belgrano"/>
            </a:endParaRPr>
          </a:p>
        </p:txBody>
      </p:sp>
      <p:pic>
        <p:nvPicPr>
          <p:cNvPr id="268" name="Google Shape;26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2625" y="3133406"/>
            <a:ext cx="2836000" cy="160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89631">
            <a:off x="359325" y="190500"/>
            <a:ext cx="2857500" cy="47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7"/>
          <p:cNvSpPr txBox="1"/>
          <p:nvPr/>
        </p:nvSpPr>
        <p:spPr>
          <a:xfrm>
            <a:off x="2818075" y="1029900"/>
            <a:ext cx="5973300" cy="30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0">
                <a:latin typeface="Belgrano"/>
                <a:ea typeface="Belgrano"/>
                <a:cs typeface="Belgrano"/>
                <a:sym typeface="Belgrano"/>
              </a:rPr>
              <a:t>Any </a:t>
            </a:r>
            <a:endParaRPr sz="9000">
              <a:latin typeface="Belgrano"/>
              <a:ea typeface="Belgrano"/>
              <a:cs typeface="Belgrano"/>
              <a:sym typeface="Belgrano"/>
            </a:endParaRPr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9000">
                <a:latin typeface="Belgrano"/>
                <a:ea typeface="Belgrano"/>
                <a:cs typeface="Belgrano"/>
                <a:sym typeface="Belgrano"/>
              </a:rPr>
              <a:t>Questions</a:t>
            </a:r>
            <a:endParaRPr sz="9000">
              <a:latin typeface="Belgrano"/>
              <a:ea typeface="Belgrano"/>
              <a:cs typeface="Belgrano"/>
              <a:sym typeface="Belgran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8"/>
          <p:cNvSpPr txBox="1"/>
          <p:nvPr/>
        </p:nvSpPr>
        <p:spPr>
          <a:xfrm>
            <a:off x="1089425" y="3176100"/>
            <a:ext cx="48522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4"/>
                </a:solidFill>
                <a:latin typeface="Georgia"/>
                <a:ea typeface="Georgia"/>
                <a:cs typeface="Georgia"/>
                <a:sym typeface="Georgia"/>
              </a:rPr>
              <a:t>Sarah Barnes, MBA, RT, (R)(CT)</a:t>
            </a:r>
            <a:endParaRPr b="1" sz="1600">
              <a:solidFill>
                <a:schemeClr val="accent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4"/>
                </a:solidFill>
                <a:latin typeface="Georgia"/>
                <a:ea typeface="Georgia"/>
                <a:cs typeface="Georgia"/>
                <a:sym typeface="Georgia"/>
              </a:rPr>
              <a:t>Assistant Professor, Clinical Coordinator</a:t>
            </a:r>
            <a:endParaRPr b="1" sz="1600">
              <a:solidFill>
                <a:schemeClr val="accent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4"/>
                </a:solidFill>
                <a:latin typeface="Georgia"/>
                <a:ea typeface="Georgia"/>
                <a:cs typeface="Georgia"/>
                <a:sym typeface="Georgia"/>
              </a:rPr>
              <a:t>Radiologic Technology Program,</a:t>
            </a:r>
            <a:endParaRPr b="1" sz="1600">
              <a:solidFill>
                <a:schemeClr val="accent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4"/>
                </a:solidFill>
                <a:latin typeface="Georgia"/>
                <a:ea typeface="Georgia"/>
                <a:cs typeface="Georgia"/>
                <a:sym typeface="Georgia"/>
              </a:rPr>
              <a:t>Dept. of Allied Health, LSUA</a:t>
            </a:r>
            <a:endParaRPr b="1" sz="1600">
              <a:solidFill>
                <a:schemeClr val="accent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 u="sng">
                <a:solidFill>
                  <a:schemeClr val="accent4"/>
                </a:solidFill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sbarnes@lsua.edu</a:t>
            </a:r>
            <a:r>
              <a:rPr b="1" lang="en" sz="1600">
                <a:solidFill>
                  <a:schemeClr val="accent4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b="1" sz="16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7"/>
          <p:cNvSpPr txBox="1"/>
          <p:nvPr>
            <p:ph type="ctrTitle"/>
          </p:nvPr>
        </p:nvSpPr>
        <p:spPr>
          <a:xfrm>
            <a:off x="259525" y="135650"/>
            <a:ext cx="8636400" cy="2362500"/>
          </a:xfrm>
          <a:prstGeom prst="rect">
            <a:avLst/>
          </a:prstGeom>
          <a:gradFill>
            <a:gsLst>
              <a:gs pos="0">
                <a:srgbClr val="FFE042"/>
              </a:gs>
              <a:gs pos="100000">
                <a:srgbClr val="B89A07"/>
              </a:gs>
            </a:gsLst>
            <a:path path="circle">
              <a:fillToRect b="50%" l="50%" r="50%" t="50%"/>
            </a:path>
            <a:tileRect/>
          </a:gradFill>
          <a:ln cap="flat" cmpd="sng" w="1143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300">
                <a:latin typeface="Amarante"/>
                <a:ea typeface="Amarante"/>
                <a:cs typeface="Amarante"/>
                <a:sym typeface="Amarante"/>
              </a:rPr>
              <a:t>Learning-Centered Teaching:</a:t>
            </a:r>
            <a:endParaRPr sz="5300">
              <a:latin typeface="Amarante"/>
              <a:ea typeface="Amarante"/>
              <a:cs typeface="Amarante"/>
              <a:sym typeface="Amarant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Amarante"/>
                <a:ea typeface="Amarante"/>
                <a:cs typeface="Amarante"/>
                <a:sym typeface="Amarante"/>
              </a:rPr>
              <a:t>Allowing Students to be in the Driver’s Seat</a:t>
            </a:r>
            <a:endParaRPr sz="3300">
              <a:latin typeface="Amarante"/>
              <a:ea typeface="Amarante"/>
              <a:cs typeface="Amarante"/>
              <a:sym typeface="Amarant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latin typeface="Amarante"/>
              <a:ea typeface="Amarante"/>
              <a:cs typeface="Amarante"/>
              <a:sym typeface="Amarante"/>
            </a:endParaRPr>
          </a:p>
        </p:txBody>
      </p:sp>
      <p:sp>
        <p:nvSpPr>
          <p:cNvPr id="119" name="Google Shape;119;p27"/>
          <p:cNvSpPr txBox="1"/>
          <p:nvPr/>
        </p:nvSpPr>
        <p:spPr>
          <a:xfrm>
            <a:off x="372750" y="2950450"/>
            <a:ext cx="8398500" cy="16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3F3F3"/>
                </a:solidFill>
                <a:latin typeface="Antic Didone"/>
                <a:ea typeface="Antic Didone"/>
                <a:cs typeface="Antic Didone"/>
                <a:sym typeface="Antic Didone"/>
              </a:rPr>
              <a:t>Sarah Barnes</a:t>
            </a:r>
            <a:endParaRPr sz="3000">
              <a:solidFill>
                <a:srgbClr val="F3F3F3"/>
              </a:solidFill>
              <a:latin typeface="Antic Didone"/>
              <a:ea typeface="Antic Didone"/>
              <a:cs typeface="Antic Didone"/>
              <a:sym typeface="Antic Did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3F3F3"/>
                </a:solidFill>
                <a:latin typeface="Antic Didone"/>
                <a:ea typeface="Antic Didone"/>
                <a:cs typeface="Antic Didone"/>
                <a:sym typeface="Antic Didone"/>
              </a:rPr>
              <a:t>Center for Teaching Excellence Conference 2018</a:t>
            </a:r>
            <a:endParaRPr sz="2800">
              <a:solidFill>
                <a:srgbClr val="F3F3F3"/>
              </a:solidFill>
              <a:latin typeface="Antic Didone"/>
              <a:ea typeface="Antic Didone"/>
              <a:cs typeface="Antic Didone"/>
              <a:sym typeface="Antic Did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3F3F3"/>
                </a:solidFill>
                <a:latin typeface="Antic Didone"/>
                <a:ea typeface="Antic Didone"/>
                <a:cs typeface="Antic Didone"/>
                <a:sym typeface="Antic Didone"/>
              </a:rPr>
              <a:t>Fall 2018</a:t>
            </a:r>
            <a:endParaRPr sz="3000">
              <a:solidFill>
                <a:srgbClr val="F3F3F3"/>
              </a:solidFill>
              <a:latin typeface="Antic Didone"/>
              <a:ea typeface="Antic Didone"/>
              <a:cs typeface="Antic Didone"/>
              <a:sym typeface="Antic Didone"/>
            </a:endParaRPr>
          </a:p>
        </p:txBody>
      </p:sp>
      <p:pic>
        <p:nvPicPr>
          <p:cNvPr id="120" name="Google Shape;12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9498" y="549275"/>
            <a:ext cx="6301100" cy="419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1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8"/>
          <p:cNvSpPr txBox="1"/>
          <p:nvPr>
            <p:ph type="ctrTitle"/>
          </p:nvPr>
        </p:nvSpPr>
        <p:spPr>
          <a:xfrm>
            <a:off x="112350" y="441150"/>
            <a:ext cx="8919300" cy="183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780">
                <a:latin typeface="Belgrano"/>
                <a:ea typeface="Belgrano"/>
                <a:cs typeface="Belgrano"/>
                <a:sym typeface="Belgrano"/>
              </a:rPr>
              <a:t>Let’s Keep it Simple…Increasing Engagement using Simple Assessments while in the Classroom</a:t>
            </a:r>
            <a:endParaRPr b="1" sz="3780">
              <a:latin typeface="Belgrano"/>
              <a:ea typeface="Belgrano"/>
              <a:cs typeface="Belgrano"/>
              <a:sym typeface="Belgrano"/>
            </a:endParaRPr>
          </a:p>
        </p:txBody>
      </p:sp>
      <p:pic>
        <p:nvPicPr>
          <p:cNvPr id="126" name="Google Shape;12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7150" y="2276251"/>
            <a:ext cx="2009713" cy="264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9"/>
          <p:cNvSpPr txBox="1"/>
          <p:nvPr/>
        </p:nvSpPr>
        <p:spPr>
          <a:xfrm>
            <a:off x="305475" y="755400"/>
            <a:ext cx="55698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 u="sng">
                <a:solidFill>
                  <a:schemeClr val="dk1"/>
                </a:solidFill>
                <a:latin typeface="Belgrano"/>
                <a:ea typeface="Belgrano"/>
                <a:cs typeface="Belgrano"/>
                <a:sym typeface="Belgrano"/>
              </a:rPr>
              <a:t>Objective:</a:t>
            </a:r>
            <a:endParaRPr b="1" sz="1200" u="sng">
              <a:solidFill>
                <a:schemeClr val="dk1"/>
              </a:solidFill>
              <a:latin typeface="Belgrano"/>
              <a:ea typeface="Belgrano"/>
              <a:cs typeface="Belgrano"/>
              <a:sym typeface="Belgran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00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00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Discuss &amp; create ways to initiate more engagement from our students to inspire deeper learning.</a:t>
            </a:r>
            <a:endParaRPr sz="3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2" name="Google Shape;13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28634">
            <a:off x="5841050" y="1871975"/>
            <a:ext cx="2943400" cy="220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5400" y="274974"/>
            <a:ext cx="4051200" cy="213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6271" y="2561575"/>
            <a:ext cx="3486855" cy="2257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0"/>
          <p:cNvSpPr/>
          <p:nvPr/>
        </p:nvSpPr>
        <p:spPr>
          <a:xfrm>
            <a:off x="413850" y="2985625"/>
            <a:ext cx="4051200" cy="14091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D9D2E9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latin typeface="Belgrano"/>
                <a:ea typeface="Belgrano"/>
                <a:cs typeface="Belgrano"/>
                <a:sym typeface="Belgrano"/>
              </a:rPr>
              <a:t>Thinking with Things</a:t>
            </a:r>
            <a:endParaRPr b="1" sz="2300">
              <a:latin typeface="Belgrano"/>
              <a:ea typeface="Belgrano"/>
              <a:cs typeface="Belgrano"/>
              <a:sym typeface="Belgrano"/>
            </a:endParaRPr>
          </a:p>
        </p:txBody>
      </p:sp>
      <p:sp>
        <p:nvSpPr>
          <p:cNvPr id="140" name="Google Shape;140;p30"/>
          <p:cNvSpPr/>
          <p:nvPr/>
        </p:nvSpPr>
        <p:spPr>
          <a:xfrm>
            <a:off x="454100" y="635500"/>
            <a:ext cx="4011000" cy="14091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D9D2E9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latin typeface="Belgrano"/>
                <a:ea typeface="Belgrano"/>
                <a:cs typeface="Belgrano"/>
                <a:sym typeface="Belgrano"/>
              </a:rPr>
              <a:t>Guided Reflective Practice </a:t>
            </a:r>
            <a:r>
              <a:rPr b="1" lang="en" sz="1200">
                <a:latin typeface="Belgrano"/>
                <a:ea typeface="Belgrano"/>
                <a:cs typeface="Belgrano"/>
                <a:sym typeface="Belgrano"/>
              </a:rPr>
              <a:t>(GRP)</a:t>
            </a:r>
            <a:endParaRPr b="1" sz="1200">
              <a:latin typeface="Belgrano"/>
              <a:ea typeface="Belgrano"/>
              <a:cs typeface="Belgrano"/>
              <a:sym typeface="Belgran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1"/>
          <p:cNvSpPr txBox="1"/>
          <p:nvPr/>
        </p:nvSpPr>
        <p:spPr>
          <a:xfrm>
            <a:off x="1360950" y="351775"/>
            <a:ext cx="6422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latin typeface="Belgrano"/>
                <a:ea typeface="Belgrano"/>
                <a:cs typeface="Belgrano"/>
                <a:sym typeface="Belgrano"/>
              </a:rPr>
              <a:t>Reflection vs. Reflective Practice</a:t>
            </a:r>
            <a:endParaRPr b="1" sz="2900">
              <a:latin typeface="Belgrano"/>
              <a:ea typeface="Belgrano"/>
              <a:cs typeface="Belgrano"/>
              <a:sym typeface="Belgrano"/>
            </a:endParaRPr>
          </a:p>
        </p:txBody>
      </p:sp>
      <p:pic>
        <p:nvPicPr>
          <p:cNvPr id="146" name="Google Shape;146;p3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1313" y="982975"/>
            <a:ext cx="5161367" cy="385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2"/>
          <p:cNvPicPr preferRelativeResize="0"/>
          <p:nvPr/>
        </p:nvPicPr>
        <p:blipFill rotWithShape="1">
          <a:blip r:embed="rId3">
            <a:alphaModFix/>
          </a:blip>
          <a:srcRect b="0" l="5287" r="14840" t="0"/>
          <a:stretch/>
        </p:blipFill>
        <p:spPr>
          <a:xfrm>
            <a:off x="2447275" y="1074800"/>
            <a:ext cx="4249450" cy="2993875"/>
          </a:xfrm>
          <a:prstGeom prst="rect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2" name="Google Shape;152;p32"/>
          <p:cNvSpPr txBox="1"/>
          <p:nvPr/>
        </p:nvSpPr>
        <p:spPr>
          <a:xfrm rot="-380731">
            <a:off x="295531" y="878394"/>
            <a:ext cx="2136187" cy="166230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grano"/>
                <a:ea typeface="Belgrano"/>
                <a:cs typeface="Belgrano"/>
                <a:sym typeface="Belgrano"/>
              </a:rPr>
              <a:t>What? Why? How did I feel? What did I learn? What will I do </a:t>
            </a:r>
            <a:r>
              <a:rPr lang="en" sz="1600">
                <a:latin typeface="Belgrano"/>
                <a:ea typeface="Belgrano"/>
                <a:cs typeface="Belgrano"/>
                <a:sym typeface="Belgrano"/>
              </a:rPr>
              <a:t>differently</a:t>
            </a:r>
            <a:r>
              <a:rPr lang="en" sz="1600">
                <a:latin typeface="Belgrano"/>
                <a:ea typeface="Belgrano"/>
                <a:cs typeface="Belgrano"/>
                <a:sym typeface="Belgrano"/>
              </a:rPr>
              <a:t> next time?</a:t>
            </a:r>
            <a:endParaRPr sz="1600">
              <a:latin typeface="Belgrano"/>
              <a:ea typeface="Belgrano"/>
              <a:cs typeface="Belgrano"/>
              <a:sym typeface="Belgrano"/>
            </a:endParaRPr>
          </a:p>
        </p:txBody>
      </p:sp>
      <p:sp>
        <p:nvSpPr>
          <p:cNvPr id="153" name="Google Shape;153;p32"/>
          <p:cNvSpPr txBox="1"/>
          <p:nvPr/>
        </p:nvSpPr>
        <p:spPr>
          <a:xfrm>
            <a:off x="2014500" y="250825"/>
            <a:ext cx="5115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Belgrano"/>
                <a:ea typeface="Belgrano"/>
                <a:cs typeface="Belgrano"/>
                <a:sym typeface="Belgrano"/>
              </a:rPr>
              <a:t>John Dewey (RP) </a:t>
            </a:r>
            <a:endParaRPr b="1" sz="1700">
              <a:latin typeface="Belgrano"/>
              <a:ea typeface="Belgrano"/>
              <a:cs typeface="Belgrano"/>
              <a:sym typeface="Belgran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Belgrano"/>
                <a:ea typeface="Belgrano"/>
                <a:cs typeface="Belgrano"/>
                <a:sym typeface="Belgrano"/>
              </a:rPr>
              <a:t>Scott Greenberger (GRP)</a:t>
            </a:r>
            <a:endParaRPr b="1" sz="1700">
              <a:latin typeface="Belgrano"/>
              <a:ea typeface="Belgrano"/>
              <a:cs typeface="Belgrano"/>
              <a:sym typeface="Belgrano"/>
            </a:endParaRPr>
          </a:p>
        </p:txBody>
      </p:sp>
      <p:sp>
        <p:nvSpPr>
          <p:cNvPr id="154" name="Google Shape;154;p32"/>
          <p:cNvSpPr txBox="1"/>
          <p:nvPr/>
        </p:nvSpPr>
        <p:spPr>
          <a:xfrm rot="496106">
            <a:off x="6678845" y="1412888"/>
            <a:ext cx="2196634" cy="141602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grano"/>
                <a:ea typeface="Belgrano"/>
                <a:cs typeface="Belgrano"/>
                <a:sym typeface="Belgrano"/>
              </a:rPr>
              <a:t>Questioning why things are as they are and thinking how they can be done differently.</a:t>
            </a:r>
            <a:endParaRPr sz="1600">
              <a:latin typeface="Belgrano"/>
              <a:ea typeface="Belgrano"/>
              <a:cs typeface="Belgrano"/>
              <a:sym typeface="Belgrano"/>
            </a:endParaRPr>
          </a:p>
        </p:txBody>
      </p:sp>
      <p:sp>
        <p:nvSpPr>
          <p:cNvPr id="155" name="Google Shape;155;p32"/>
          <p:cNvSpPr txBox="1"/>
          <p:nvPr/>
        </p:nvSpPr>
        <p:spPr>
          <a:xfrm rot="-296151">
            <a:off x="265303" y="2744614"/>
            <a:ext cx="2196646" cy="190849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grano"/>
                <a:ea typeface="Belgrano"/>
                <a:cs typeface="Belgrano"/>
                <a:sym typeface="Belgrano"/>
              </a:rPr>
              <a:t>Continuously</a:t>
            </a:r>
            <a:r>
              <a:rPr lang="en" sz="1600">
                <a:latin typeface="Belgrano"/>
                <a:ea typeface="Belgrano"/>
                <a:cs typeface="Belgrano"/>
                <a:sym typeface="Belgrano"/>
              </a:rPr>
              <a:t> learning everyday behavior while testing them out (learning with experience - on the job training).</a:t>
            </a:r>
            <a:endParaRPr sz="1600">
              <a:latin typeface="Belgrano"/>
              <a:ea typeface="Belgrano"/>
              <a:cs typeface="Belgrano"/>
              <a:sym typeface="Belgrano"/>
            </a:endParaRPr>
          </a:p>
        </p:txBody>
      </p:sp>
      <p:sp>
        <p:nvSpPr>
          <p:cNvPr id="156" name="Google Shape;156;p32"/>
          <p:cNvSpPr txBox="1"/>
          <p:nvPr/>
        </p:nvSpPr>
        <p:spPr>
          <a:xfrm rot="494712">
            <a:off x="6617992" y="3128435"/>
            <a:ext cx="2196504" cy="16623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grano"/>
                <a:ea typeface="Belgrano"/>
                <a:cs typeface="Belgrano"/>
                <a:sym typeface="Belgrano"/>
              </a:rPr>
              <a:t>Reflection usually stops after the experience…true reflection comes after the experience</a:t>
            </a:r>
            <a:endParaRPr sz="1600">
              <a:latin typeface="Belgrano"/>
              <a:ea typeface="Belgrano"/>
              <a:cs typeface="Belgrano"/>
              <a:sym typeface="Belgrano"/>
            </a:endParaRPr>
          </a:p>
        </p:txBody>
      </p:sp>
      <p:sp>
        <p:nvSpPr>
          <p:cNvPr id="157" name="Google Shape;157;p32"/>
          <p:cNvSpPr txBox="1"/>
          <p:nvPr/>
        </p:nvSpPr>
        <p:spPr>
          <a:xfrm>
            <a:off x="3737550" y="4553150"/>
            <a:ext cx="1668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/>
              </a:rPr>
              <a:t>Intro to Reflective Practice</a:t>
            </a:r>
            <a:endParaRPr sz="1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3"/>
          <p:cNvSpPr txBox="1"/>
          <p:nvPr/>
        </p:nvSpPr>
        <p:spPr>
          <a:xfrm>
            <a:off x="389550" y="469600"/>
            <a:ext cx="8364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 u="sng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rPr>
              <a:t>Benefits</a:t>
            </a:r>
            <a:r>
              <a:rPr b="1" i="1" lang="en" sz="2500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rPr>
              <a:t>:</a:t>
            </a:r>
            <a:endParaRPr sz="2500">
              <a:solidFill>
                <a:schemeClr val="dk1"/>
              </a:solidFill>
              <a:latin typeface="Autour One"/>
              <a:ea typeface="Autour One"/>
              <a:cs typeface="Autour One"/>
              <a:sym typeface="Autour One"/>
            </a:endParaRPr>
          </a:p>
        </p:txBody>
      </p:sp>
      <p:sp>
        <p:nvSpPr>
          <p:cNvPr id="163" name="Google Shape;163;p33"/>
          <p:cNvSpPr txBox="1"/>
          <p:nvPr/>
        </p:nvSpPr>
        <p:spPr>
          <a:xfrm>
            <a:off x="743700" y="1132225"/>
            <a:ext cx="7656600" cy="3263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Belgrano"/>
              <a:buAutoNum type="arabicPeriod"/>
            </a:pPr>
            <a:r>
              <a:rPr lang="en" sz="2500">
                <a:latin typeface="Belgrano"/>
                <a:ea typeface="Belgrano"/>
                <a:cs typeface="Belgrano"/>
                <a:sym typeface="Belgrano"/>
              </a:rPr>
              <a:t>Conscious</a:t>
            </a:r>
            <a:r>
              <a:rPr lang="en" sz="2500">
                <a:latin typeface="Belgrano"/>
                <a:ea typeface="Belgrano"/>
                <a:cs typeface="Belgrano"/>
                <a:sym typeface="Belgrano"/>
              </a:rPr>
              <a:t> of bias and discrimination</a:t>
            </a:r>
            <a:endParaRPr sz="2500">
              <a:latin typeface="Belgrano"/>
              <a:ea typeface="Belgrano"/>
              <a:cs typeface="Belgrano"/>
              <a:sym typeface="Belgrano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Belgrano"/>
              <a:buAutoNum type="arabicPeriod"/>
            </a:pPr>
            <a:r>
              <a:rPr lang="en" sz="2500">
                <a:latin typeface="Belgrano"/>
                <a:ea typeface="Belgrano"/>
                <a:cs typeface="Belgrano"/>
                <a:sym typeface="Belgrano"/>
              </a:rPr>
              <a:t>Look at things from different perspectives</a:t>
            </a:r>
            <a:endParaRPr sz="2500">
              <a:latin typeface="Belgrano"/>
              <a:ea typeface="Belgrano"/>
              <a:cs typeface="Belgrano"/>
              <a:sym typeface="Belgrano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Belgrano"/>
              <a:buAutoNum type="arabicPeriod"/>
            </a:pPr>
            <a:r>
              <a:rPr lang="en" sz="2500">
                <a:latin typeface="Belgrano"/>
                <a:ea typeface="Belgrano"/>
                <a:cs typeface="Belgrano"/>
                <a:sym typeface="Belgrano"/>
              </a:rPr>
              <a:t>Avoid past mistakes</a:t>
            </a:r>
            <a:endParaRPr sz="2500">
              <a:latin typeface="Belgrano"/>
              <a:ea typeface="Belgrano"/>
              <a:cs typeface="Belgrano"/>
              <a:sym typeface="Belgrano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Belgrano"/>
              <a:buAutoNum type="arabicPeriod"/>
            </a:pPr>
            <a:r>
              <a:rPr lang="en" sz="2500">
                <a:latin typeface="Belgrano"/>
                <a:ea typeface="Belgrano"/>
                <a:cs typeface="Belgrano"/>
                <a:sym typeface="Belgrano"/>
              </a:rPr>
              <a:t>Challenged practice to </a:t>
            </a:r>
            <a:r>
              <a:rPr lang="en" sz="2500">
                <a:latin typeface="Belgrano"/>
                <a:ea typeface="Belgrano"/>
                <a:cs typeface="Belgrano"/>
                <a:sym typeface="Belgrano"/>
              </a:rPr>
              <a:t>improve</a:t>
            </a:r>
            <a:endParaRPr sz="2500">
              <a:latin typeface="Belgrano"/>
              <a:ea typeface="Belgrano"/>
              <a:cs typeface="Belgrano"/>
              <a:sym typeface="Belgrano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Belgrano"/>
              <a:buAutoNum type="arabicPeriod"/>
            </a:pPr>
            <a:r>
              <a:rPr lang="en" sz="2500">
                <a:latin typeface="Belgrano"/>
                <a:ea typeface="Belgrano"/>
                <a:cs typeface="Belgrano"/>
                <a:sym typeface="Belgrano"/>
              </a:rPr>
              <a:t>Maximize opportunities for learning</a:t>
            </a:r>
            <a:endParaRPr sz="2500">
              <a:latin typeface="Belgrano"/>
              <a:ea typeface="Belgrano"/>
              <a:cs typeface="Belgrano"/>
              <a:sym typeface="Belgrano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Belgrano"/>
              <a:buAutoNum type="arabicPeriod"/>
            </a:pPr>
            <a:r>
              <a:rPr lang="en" sz="2500">
                <a:latin typeface="Belgrano"/>
                <a:ea typeface="Belgrano"/>
                <a:cs typeface="Belgrano"/>
                <a:sym typeface="Belgrano"/>
              </a:rPr>
              <a:t>Active </a:t>
            </a:r>
            <a:r>
              <a:rPr lang="en" sz="2500">
                <a:latin typeface="Belgrano"/>
                <a:ea typeface="Belgrano"/>
                <a:cs typeface="Belgrano"/>
                <a:sym typeface="Belgrano"/>
              </a:rPr>
              <a:t>process</a:t>
            </a:r>
            <a:endParaRPr sz="2500">
              <a:latin typeface="Belgrano"/>
              <a:ea typeface="Belgrano"/>
              <a:cs typeface="Belgrano"/>
              <a:sym typeface="Belgrano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Belgrano"/>
              <a:buAutoNum type="arabicPeriod"/>
            </a:pPr>
            <a:r>
              <a:rPr lang="en" sz="2500">
                <a:latin typeface="Belgrano"/>
                <a:ea typeface="Belgrano"/>
                <a:cs typeface="Belgrano"/>
                <a:sym typeface="Belgrano"/>
              </a:rPr>
              <a:t>Keep skills up to date</a:t>
            </a:r>
            <a:endParaRPr sz="2500">
              <a:latin typeface="Belgrano"/>
              <a:ea typeface="Belgrano"/>
              <a:cs typeface="Belgrano"/>
              <a:sym typeface="Belgrano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Belgrano"/>
              <a:buAutoNum type="arabicPeriod"/>
            </a:pPr>
            <a:r>
              <a:rPr lang="en" sz="2500">
                <a:latin typeface="Belgrano"/>
                <a:ea typeface="Belgrano"/>
                <a:cs typeface="Belgrano"/>
                <a:sym typeface="Belgrano"/>
              </a:rPr>
              <a:t>Cyclical</a:t>
            </a:r>
            <a:r>
              <a:rPr lang="en" sz="2500">
                <a:latin typeface="Belgrano"/>
                <a:ea typeface="Belgrano"/>
                <a:cs typeface="Belgrano"/>
                <a:sym typeface="Belgrano"/>
              </a:rPr>
              <a:t> process</a:t>
            </a:r>
            <a:endParaRPr sz="2500">
              <a:latin typeface="Belgrano"/>
              <a:ea typeface="Belgrano"/>
              <a:cs typeface="Belgrano"/>
              <a:sym typeface="Belgrano"/>
            </a:endParaRPr>
          </a:p>
        </p:txBody>
      </p:sp>
      <p:pic>
        <p:nvPicPr>
          <p:cNvPr id="164" name="Google Shape;16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9">
            <a:off x="5208739" y="3278062"/>
            <a:ext cx="2590873" cy="1455577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3"/>
          <p:cNvSpPr txBox="1"/>
          <p:nvPr/>
        </p:nvSpPr>
        <p:spPr>
          <a:xfrm>
            <a:off x="260350" y="4688950"/>
            <a:ext cx="1375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/>
              </a:rPr>
              <a:t>Reflective Practice</a:t>
            </a:r>
            <a:endParaRPr sz="1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6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