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41148000" cy="37490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808" userDrawn="1">
          <p15:clr>
            <a:srgbClr val="A4A3A4"/>
          </p15:clr>
        </p15:guide>
        <p15:guide id="2" pos="129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1D7C"/>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9" autoAdjust="0"/>
    <p:restoredTop sz="94660"/>
  </p:normalViewPr>
  <p:slideViewPr>
    <p:cSldViewPr snapToGrid="0" showGuides="1">
      <p:cViewPr varScale="1">
        <p:scale>
          <a:sx n="20" d="100"/>
          <a:sy n="20" d="100"/>
        </p:scale>
        <p:origin x="2208" y="114"/>
      </p:cViewPr>
      <p:guideLst>
        <p:guide orient="horz" pos="11808"/>
        <p:guide pos="129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US" sz="3200" dirty="0"/>
              <a:t>Numbers</a:t>
            </a:r>
          </a:p>
        </c:rich>
      </c:tx>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Series 1</c:v>
                </c:pt>
              </c:strCache>
            </c:strRef>
          </c:tx>
          <c:spPr>
            <a:solidFill>
              <a:schemeClr val="accent1"/>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883E-44E8-B1B6-8EBD30F24E35}"/>
            </c:ext>
          </c:extLst>
        </c:ser>
        <c:ser>
          <c:idx val="1"/>
          <c:order val="1"/>
          <c:tx>
            <c:strRef>
              <c:f>Sheet1!$C$1</c:f>
              <c:strCache>
                <c:ptCount val="1"/>
                <c:pt idx="0">
                  <c:v>Series 2</c:v>
                </c:pt>
              </c:strCache>
            </c:strRef>
          </c:tx>
          <c:spPr>
            <a:solidFill>
              <a:schemeClr val="accent2"/>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883E-44E8-B1B6-8EBD30F24E35}"/>
            </c:ext>
          </c:extLst>
        </c:ser>
        <c:ser>
          <c:idx val="2"/>
          <c:order val="2"/>
          <c:tx>
            <c:strRef>
              <c:f>Sheet1!$D$1</c:f>
              <c:strCache>
                <c:ptCount val="1"/>
                <c:pt idx="0">
                  <c:v>Series 3</c:v>
                </c:pt>
              </c:strCache>
            </c:strRef>
          </c:tx>
          <c:spPr>
            <a:solidFill>
              <a:schemeClr val="accent3"/>
            </a:solidFill>
            <a:ln>
              <a:noFill/>
            </a:ln>
            <a:effectLst/>
            <a:sp3d/>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883E-44E8-B1B6-8EBD30F24E35}"/>
            </c:ext>
          </c:extLst>
        </c:ser>
        <c:dLbls>
          <c:showLegendKey val="0"/>
          <c:showVal val="0"/>
          <c:showCatName val="0"/>
          <c:showSerName val="0"/>
          <c:showPercent val="0"/>
          <c:showBubbleSize val="0"/>
        </c:dLbls>
        <c:gapWidth val="150"/>
        <c:shape val="box"/>
        <c:axId val="460833616"/>
        <c:axId val="460827376"/>
        <c:axId val="0"/>
      </c:bar3DChart>
      <c:catAx>
        <c:axId val="4608336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460827376"/>
        <c:crosses val="autoZero"/>
        <c:auto val="1"/>
        <c:lblAlgn val="ctr"/>
        <c:lblOffset val="100"/>
        <c:noMultiLvlLbl val="0"/>
      </c:catAx>
      <c:valAx>
        <c:axId val="460827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460833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r>
              <a:rPr lang="en-US" sz="3200" dirty="0"/>
              <a:t>More</a:t>
            </a:r>
            <a:r>
              <a:rPr lang="en-US" sz="3200" baseline="0" dirty="0"/>
              <a:t> numbers</a:t>
            </a:r>
            <a:endParaRPr lang="en-US" sz="3200" dirty="0"/>
          </a:p>
        </c:rich>
      </c:tx>
      <c:overlay val="0"/>
      <c:spPr>
        <a:noFill/>
        <a:ln>
          <a:noFill/>
        </a:ln>
        <a:effectLst/>
      </c:spPr>
      <c:txPr>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ofPieChart>
        <c:ofPieType val="bar"/>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F8B-45E7-868A-90988D7CC06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F8B-45E7-868A-90988D7CC06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F8B-45E7-868A-90988D7CC06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F8B-45E7-868A-90988D7CC065}"/>
              </c:ext>
            </c:extLst>
          </c:dPt>
          <c:dPt>
            <c:idx val="4"/>
            <c:bubble3D val="0"/>
            <c:explosion val="5"/>
            <c:spPr>
              <a:solidFill>
                <a:schemeClr val="accent5"/>
              </a:solidFill>
              <a:ln w="19050">
                <a:solidFill>
                  <a:schemeClr val="lt1"/>
                </a:solidFill>
              </a:ln>
              <a:effectLst/>
            </c:spPr>
            <c:extLst>
              <c:ext xmlns:c16="http://schemas.microsoft.com/office/drawing/2014/chart" uri="{C3380CC4-5D6E-409C-BE32-E72D297353CC}">
                <c16:uniqueId val="{00000009-6F8B-45E7-868A-90988D7CC065}"/>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A-6F8B-45E7-868A-90988D7CC065}"/>
            </c:ext>
          </c:extLst>
        </c:ser>
        <c:dLbls>
          <c:showLegendKey val="0"/>
          <c:showVal val="0"/>
          <c:showCatName val="0"/>
          <c:showSerName val="0"/>
          <c:showPercent val="0"/>
          <c:showBubbleSize val="0"/>
          <c:showLeaderLines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86100" y="6135585"/>
            <a:ext cx="34975800" cy="13052213"/>
          </a:xfrm>
        </p:spPr>
        <p:txBody>
          <a:bodyPr anchor="b"/>
          <a:lstStyle>
            <a:lvl1pPr algn="ctr">
              <a:defRPr sz="27000"/>
            </a:lvl1pPr>
          </a:lstStyle>
          <a:p>
            <a:r>
              <a:rPr lang="en-US"/>
              <a:t>Click to edit Master title style</a:t>
            </a:r>
            <a:endParaRPr lang="en-US" dirty="0"/>
          </a:p>
        </p:txBody>
      </p:sp>
      <p:sp>
        <p:nvSpPr>
          <p:cNvPr id="3" name="Subtitle 2"/>
          <p:cNvSpPr>
            <a:spLocks noGrp="1"/>
          </p:cNvSpPr>
          <p:nvPr>
            <p:ph type="subTitle" idx="1"/>
          </p:nvPr>
        </p:nvSpPr>
        <p:spPr>
          <a:xfrm>
            <a:off x="5143500" y="19691141"/>
            <a:ext cx="30861000" cy="9051499"/>
          </a:xfrm>
        </p:spPr>
        <p:txBody>
          <a:bodyPr/>
          <a:lstStyle>
            <a:lvl1pPr marL="0" indent="0" algn="ctr">
              <a:buNone/>
              <a:defRPr sz="10800"/>
            </a:lvl1pPr>
            <a:lvl2pPr marL="2057400" indent="0" algn="ctr">
              <a:buNone/>
              <a:defRPr sz="9000"/>
            </a:lvl2pPr>
            <a:lvl3pPr marL="4114800" indent="0" algn="ctr">
              <a:buNone/>
              <a:defRPr sz="8100"/>
            </a:lvl3pPr>
            <a:lvl4pPr marL="6172200" indent="0" algn="ctr">
              <a:buNone/>
              <a:defRPr sz="7200"/>
            </a:lvl4pPr>
            <a:lvl5pPr marL="8229600" indent="0" algn="ctr">
              <a:buNone/>
              <a:defRPr sz="7200"/>
            </a:lvl5pPr>
            <a:lvl6pPr marL="10287000" indent="0" algn="ctr">
              <a:buNone/>
              <a:defRPr sz="7200"/>
            </a:lvl6pPr>
            <a:lvl7pPr marL="12344400" indent="0" algn="ctr">
              <a:buNone/>
              <a:defRPr sz="7200"/>
            </a:lvl7pPr>
            <a:lvl8pPr marL="14401800" indent="0" algn="ctr">
              <a:buNone/>
              <a:defRPr sz="7200"/>
            </a:lvl8pPr>
            <a:lvl9pPr marL="16459200" indent="0" algn="ctr">
              <a:buNone/>
              <a:defRPr sz="7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255FAF-8A1E-48A3-B898-1475AC1AD1DC}"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2894682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255FAF-8A1E-48A3-B898-1475AC1AD1DC}"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1403045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446540" y="1996017"/>
            <a:ext cx="8872538" cy="317713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28927" y="1996017"/>
            <a:ext cx="26103263" cy="3177138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255FAF-8A1E-48A3-B898-1475AC1AD1DC}"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300282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255FAF-8A1E-48A3-B898-1475AC1AD1DC}"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731418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07496" y="9346576"/>
            <a:ext cx="35490150" cy="15594962"/>
          </a:xfrm>
        </p:spPr>
        <p:txBody>
          <a:bodyPr anchor="b"/>
          <a:lstStyle>
            <a:lvl1pPr>
              <a:defRPr sz="27000"/>
            </a:lvl1pPr>
          </a:lstStyle>
          <a:p>
            <a:r>
              <a:rPr lang="en-US"/>
              <a:t>Click to edit Master title style</a:t>
            </a:r>
            <a:endParaRPr lang="en-US" dirty="0"/>
          </a:p>
        </p:txBody>
      </p:sp>
      <p:sp>
        <p:nvSpPr>
          <p:cNvPr id="3" name="Text Placeholder 2"/>
          <p:cNvSpPr>
            <a:spLocks noGrp="1"/>
          </p:cNvSpPr>
          <p:nvPr>
            <p:ph type="body" idx="1"/>
          </p:nvPr>
        </p:nvSpPr>
        <p:spPr>
          <a:xfrm>
            <a:off x="2807496" y="25089073"/>
            <a:ext cx="35490150" cy="8201022"/>
          </a:xfrm>
        </p:spPr>
        <p:txBody>
          <a:bodyPr/>
          <a:lstStyle>
            <a:lvl1pPr marL="0" indent="0">
              <a:buNone/>
              <a:defRPr sz="10800">
                <a:solidFill>
                  <a:schemeClr val="tx1"/>
                </a:solidFill>
              </a:defRPr>
            </a:lvl1pPr>
            <a:lvl2pPr marL="2057400" indent="0">
              <a:buNone/>
              <a:defRPr sz="9000">
                <a:solidFill>
                  <a:schemeClr val="tx1">
                    <a:tint val="75000"/>
                  </a:schemeClr>
                </a:solidFill>
              </a:defRPr>
            </a:lvl2pPr>
            <a:lvl3pPr marL="4114800" indent="0">
              <a:buNone/>
              <a:defRPr sz="8100">
                <a:solidFill>
                  <a:schemeClr val="tx1">
                    <a:tint val="75000"/>
                  </a:schemeClr>
                </a:solidFill>
              </a:defRPr>
            </a:lvl3pPr>
            <a:lvl4pPr marL="6172200" indent="0">
              <a:buNone/>
              <a:defRPr sz="7200">
                <a:solidFill>
                  <a:schemeClr val="tx1">
                    <a:tint val="75000"/>
                  </a:schemeClr>
                </a:solidFill>
              </a:defRPr>
            </a:lvl4pPr>
            <a:lvl5pPr marL="8229600" indent="0">
              <a:buNone/>
              <a:defRPr sz="7200">
                <a:solidFill>
                  <a:schemeClr val="tx1">
                    <a:tint val="75000"/>
                  </a:schemeClr>
                </a:solidFill>
              </a:defRPr>
            </a:lvl5pPr>
            <a:lvl6pPr marL="10287000" indent="0">
              <a:buNone/>
              <a:defRPr sz="7200">
                <a:solidFill>
                  <a:schemeClr val="tx1">
                    <a:tint val="75000"/>
                  </a:schemeClr>
                </a:solidFill>
              </a:defRPr>
            </a:lvl6pPr>
            <a:lvl7pPr marL="12344400" indent="0">
              <a:buNone/>
              <a:defRPr sz="7200">
                <a:solidFill>
                  <a:schemeClr val="tx1">
                    <a:tint val="75000"/>
                  </a:schemeClr>
                </a:solidFill>
              </a:defRPr>
            </a:lvl7pPr>
            <a:lvl8pPr marL="14401800" indent="0">
              <a:buNone/>
              <a:defRPr sz="7200">
                <a:solidFill>
                  <a:schemeClr val="tx1">
                    <a:tint val="75000"/>
                  </a:schemeClr>
                </a:solidFill>
              </a:defRPr>
            </a:lvl8pPr>
            <a:lvl9pPr marL="16459200" indent="0">
              <a:buNone/>
              <a:defRPr sz="7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255FAF-8A1E-48A3-B898-1475AC1AD1DC}"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2451101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828925" y="9980084"/>
            <a:ext cx="17487900" cy="237873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831175" y="9980084"/>
            <a:ext cx="17487900" cy="237873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255FAF-8A1E-48A3-B898-1475AC1AD1DC}" type="datetimeFigureOut">
              <a:rPr lang="en-US" smtClean="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405173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34285" y="1996025"/>
            <a:ext cx="35490150" cy="7246411"/>
          </a:xfrm>
        </p:spPr>
        <p:txBody>
          <a:bodyPr/>
          <a:lstStyle/>
          <a:p>
            <a:r>
              <a:rPr lang="en-US"/>
              <a:t>Click to edit Master title style</a:t>
            </a:r>
            <a:endParaRPr lang="en-US" dirty="0"/>
          </a:p>
        </p:txBody>
      </p:sp>
      <p:sp>
        <p:nvSpPr>
          <p:cNvPr id="3" name="Text Placeholder 2"/>
          <p:cNvSpPr>
            <a:spLocks noGrp="1"/>
          </p:cNvSpPr>
          <p:nvPr>
            <p:ph type="body" idx="1"/>
          </p:nvPr>
        </p:nvSpPr>
        <p:spPr>
          <a:xfrm>
            <a:off x="2834289" y="9190358"/>
            <a:ext cx="17407530" cy="4504052"/>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n-US"/>
              <a:t>Edit Master text styles</a:t>
            </a:r>
          </a:p>
        </p:txBody>
      </p:sp>
      <p:sp>
        <p:nvSpPr>
          <p:cNvPr id="4" name="Content Placeholder 3"/>
          <p:cNvSpPr>
            <a:spLocks noGrp="1"/>
          </p:cNvSpPr>
          <p:nvPr>
            <p:ph sz="half" idx="2"/>
          </p:nvPr>
        </p:nvSpPr>
        <p:spPr>
          <a:xfrm>
            <a:off x="2834289" y="13694410"/>
            <a:ext cx="17407530" cy="201424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831177" y="9190358"/>
            <a:ext cx="17493260" cy="4504052"/>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en-US"/>
              <a:t>Edit Master text styles</a:t>
            </a:r>
          </a:p>
        </p:txBody>
      </p:sp>
      <p:sp>
        <p:nvSpPr>
          <p:cNvPr id="6" name="Content Placeholder 5"/>
          <p:cNvSpPr>
            <a:spLocks noGrp="1"/>
          </p:cNvSpPr>
          <p:nvPr>
            <p:ph sz="quarter" idx="4"/>
          </p:nvPr>
        </p:nvSpPr>
        <p:spPr>
          <a:xfrm>
            <a:off x="20831177" y="13694410"/>
            <a:ext cx="17493260" cy="201424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255FAF-8A1E-48A3-B898-1475AC1AD1DC}" type="datetimeFigureOut">
              <a:rPr lang="en-US" smtClean="0"/>
              <a:t>4/8/2024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3437467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255FAF-8A1E-48A3-B898-1475AC1AD1DC}" type="datetimeFigureOut">
              <a:rPr lang="en-US" smtClean="0"/>
              <a:t>4/8/2024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2673520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55FAF-8A1E-48A3-B898-1475AC1AD1DC}" type="datetimeFigureOut">
              <a:rPr lang="en-US" smtClean="0"/>
              <a:t>4/8/2024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282497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4285" y="2499360"/>
            <a:ext cx="13271301" cy="8747760"/>
          </a:xfrm>
        </p:spPr>
        <p:txBody>
          <a:bodyPr anchor="b"/>
          <a:lstStyle>
            <a:lvl1pPr>
              <a:defRPr sz="14400"/>
            </a:lvl1pPr>
          </a:lstStyle>
          <a:p>
            <a:r>
              <a:rPr lang="en-US"/>
              <a:t>Click to edit Master title style</a:t>
            </a:r>
            <a:endParaRPr lang="en-US" dirty="0"/>
          </a:p>
        </p:txBody>
      </p:sp>
      <p:sp>
        <p:nvSpPr>
          <p:cNvPr id="3" name="Content Placeholder 2"/>
          <p:cNvSpPr>
            <a:spLocks noGrp="1"/>
          </p:cNvSpPr>
          <p:nvPr>
            <p:ph idx="1"/>
          </p:nvPr>
        </p:nvSpPr>
        <p:spPr>
          <a:xfrm>
            <a:off x="17493259" y="5397932"/>
            <a:ext cx="20831175" cy="26642483"/>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34285" y="11247120"/>
            <a:ext cx="13271301" cy="20836681"/>
          </a:xfrm>
        </p:spPr>
        <p:txBody>
          <a:bodyPr/>
          <a:lstStyle>
            <a:lvl1pPr marL="0" indent="0">
              <a:buNone/>
              <a:defRPr sz="7200"/>
            </a:lvl1pPr>
            <a:lvl2pPr marL="2057400" indent="0">
              <a:buNone/>
              <a:defRPr sz="6300"/>
            </a:lvl2pPr>
            <a:lvl3pPr marL="4114800" indent="0">
              <a:buNone/>
              <a:defRPr sz="5400"/>
            </a:lvl3pPr>
            <a:lvl4pPr marL="6172200" indent="0">
              <a:buNone/>
              <a:defRPr sz="4500"/>
            </a:lvl4pPr>
            <a:lvl5pPr marL="8229600" indent="0">
              <a:buNone/>
              <a:defRPr sz="4500"/>
            </a:lvl5pPr>
            <a:lvl6pPr marL="10287000" indent="0">
              <a:buNone/>
              <a:defRPr sz="4500"/>
            </a:lvl6pPr>
            <a:lvl7pPr marL="12344400" indent="0">
              <a:buNone/>
              <a:defRPr sz="4500"/>
            </a:lvl7pPr>
            <a:lvl8pPr marL="14401800" indent="0">
              <a:buNone/>
              <a:defRPr sz="4500"/>
            </a:lvl8pPr>
            <a:lvl9pPr marL="16459200" indent="0">
              <a:buNone/>
              <a:defRPr sz="4500"/>
            </a:lvl9pPr>
          </a:lstStyle>
          <a:p>
            <a:pPr lvl="0"/>
            <a:r>
              <a:rPr lang="en-US"/>
              <a:t>Edit Master text styles</a:t>
            </a:r>
          </a:p>
        </p:txBody>
      </p:sp>
      <p:sp>
        <p:nvSpPr>
          <p:cNvPr id="5" name="Date Placeholder 4"/>
          <p:cNvSpPr>
            <a:spLocks noGrp="1"/>
          </p:cNvSpPr>
          <p:nvPr>
            <p:ph type="dt" sz="half" idx="10"/>
          </p:nvPr>
        </p:nvSpPr>
        <p:spPr/>
        <p:txBody>
          <a:bodyPr/>
          <a:lstStyle/>
          <a:p>
            <a:fld id="{5A255FAF-8A1E-48A3-B898-1475AC1AD1DC}" type="datetimeFigureOut">
              <a:rPr lang="en-US" smtClean="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2030835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4285" y="2499360"/>
            <a:ext cx="13271301" cy="8747760"/>
          </a:xfrm>
        </p:spPr>
        <p:txBody>
          <a:bodyPr anchor="b"/>
          <a:lstStyle>
            <a:lvl1pPr>
              <a:defRPr sz="14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493259" y="5397932"/>
            <a:ext cx="20831175" cy="26642483"/>
          </a:xfrm>
        </p:spPr>
        <p:txBody>
          <a:bodyPr anchor="t"/>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r>
              <a:rPr lang="en-US"/>
              <a:t>Click icon to add picture</a:t>
            </a:r>
            <a:endParaRPr lang="en-US" dirty="0"/>
          </a:p>
        </p:txBody>
      </p:sp>
      <p:sp>
        <p:nvSpPr>
          <p:cNvPr id="4" name="Text Placeholder 3"/>
          <p:cNvSpPr>
            <a:spLocks noGrp="1"/>
          </p:cNvSpPr>
          <p:nvPr>
            <p:ph type="body" sz="half" idx="2"/>
          </p:nvPr>
        </p:nvSpPr>
        <p:spPr>
          <a:xfrm>
            <a:off x="2834285" y="11247120"/>
            <a:ext cx="13271301" cy="20836681"/>
          </a:xfrm>
        </p:spPr>
        <p:txBody>
          <a:bodyPr/>
          <a:lstStyle>
            <a:lvl1pPr marL="0" indent="0">
              <a:buNone/>
              <a:defRPr sz="7200"/>
            </a:lvl1pPr>
            <a:lvl2pPr marL="2057400" indent="0">
              <a:buNone/>
              <a:defRPr sz="6300"/>
            </a:lvl2pPr>
            <a:lvl3pPr marL="4114800" indent="0">
              <a:buNone/>
              <a:defRPr sz="5400"/>
            </a:lvl3pPr>
            <a:lvl4pPr marL="6172200" indent="0">
              <a:buNone/>
              <a:defRPr sz="4500"/>
            </a:lvl4pPr>
            <a:lvl5pPr marL="8229600" indent="0">
              <a:buNone/>
              <a:defRPr sz="4500"/>
            </a:lvl5pPr>
            <a:lvl6pPr marL="10287000" indent="0">
              <a:buNone/>
              <a:defRPr sz="4500"/>
            </a:lvl6pPr>
            <a:lvl7pPr marL="12344400" indent="0">
              <a:buNone/>
              <a:defRPr sz="4500"/>
            </a:lvl7pPr>
            <a:lvl8pPr marL="14401800" indent="0">
              <a:buNone/>
              <a:defRPr sz="4500"/>
            </a:lvl8pPr>
            <a:lvl9pPr marL="16459200" indent="0">
              <a:buNone/>
              <a:defRPr sz="4500"/>
            </a:lvl9pPr>
          </a:lstStyle>
          <a:p>
            <a:pPr lvl="0"/>
            <a:r>
              <a:rPr lang="en-US"/>
              <a:t>Edit Master text styles</a:t>
            </a:r>
          </a:p>
        </p:txBody>
      </p:sp>
      <p:sp>
        <p:nvSpPr>
          <p:cNvPr id="5" name="Date Placeholder 4"/>
          <p:cNvSpPr>
            <a:spLocks noGrp="1"/>
          </p:cNvSpPr>
          <p:nvPr>
            <p:ph type="dt" sz="half" idx="10"/>
          </p:nvPr>
        </p:nvSpPr>
        <p:spPr/>
        <p:txBody>
          <a:bodyPr/>
          <a:lstStyle/>
          <a:p>
            <a:fld id="{5A255FAF-8A1E-48A3-B898-1475AC1AD1DC}" type="datetimeFigureOut">
              <a:rPr lang="en-US" smtClean="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0317E1-5C59-40A8-8365-81E48489ACF2}" type="slidenum">
              <a:rPr lang="en-US" smtClean="0"/>
              <a:t>‹#›</a:t>
            </a:fld>
            <a:endParaRPr lang="en-US"/>
          </a:p>
        </p:txBody>
      </p:sp>
    </p:spTree>
    <p:extLst>
      <p:ext uri="{BB962C8B-B14F-4D97-AF65-F5344CB8AC3E}">
        <p14:creationId xmlns:p14="http://schemas.microsoft.com/office/powerpoint/2010/main" val="103301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28925" y="1996025"/>
            <a:ext cx="35490150" cy="724641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828925" y="9980084"/>
            <a:ext cx="35490150" cy="237873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828925" y="34748055"/>
            <a:ext cx="9258300" cy="1996017"/>
          </a:xfrm>
          <a:prstGeom prst="rect">
            <a:avLst/>
          </a:prstGeom>
        </p:spPr>
        <p:txBody>
          <a:bodyPr vert="horz" lIns="91440" tIns="45720" rIns="91440" bIns="45720" rtlCol="0" anchor="ctr"/>
          <a:lstStyle>
            <a:lvl1pPr algn="l">
              <a:defRPr sz="5400">
                <a:solidFill>
                  <a:schemeClr val="tx1">
                    <a:tint val="75000"/>
                  </a:schemeClr>
                </a:solidFill>
              </a:defRPr>
            </a:lvl1pPr>
          </a:lstStyle>
          <a:p>
            <a:fld id="{5A255FAF-8A1E-48A3-B898-1475AC1AD1DC}" type="datetimeFigureOut">
              <a:rPr lang="en-US" smtClean="0"/>
              <a:t>4/8/2024</a:t>
            </a:fld>
            <a:endParaRPr lang="en-US"/>
          </a:p>
        </p:txBody>
      </p:sp>
      <p:sp>
        <p:nvSpPr>
          <p:cNvPr id="5" name="Footer Placeholder 4"/>
          <p:cNvSpPr>
            <a:spLocks noGrp="1"/>
          </p:cNvSpPr>
          <p:nvPr>
            <p:ph type="ftr" sz="quarter" idx="3"/>
          </p:nvPr>
        </p:nvSpPr>
        <p:spPr>
          <a:xfrm>
            <a:off x="13630275" y="34748055"/>
            <a:ext cx="13887450" cy="1996017"/>
          </a:xfrm>
          <a:prstGeom prst="rect">
            <a:avLst/>
          </a:prstGeom>
        </p:spPr>
        <p:txBody>
          <a:bodyPr vert="horz" lIns="91440" tIns="45720" rIns="91440" bIns="45720" rtlCol="0" anchor="ctr"/>
          <a:lstStyle>
            <a:lvl1pPr algn="ctr">
              <a:defRPr sz="5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9060775" y="34748055"/>
            <a:ext cx="9258300" cy="1996017"/>
          </a:xfrm>
          <a:prstGeom prst="rect">
            <a:avLst/>
          </a:prstGeom>
        </p:spPr>
        <p:txBody>
          <a:bodyPr vert="horz" lIns="91440" tIns="45720" rIns="91440" bIns="45720" rtlCol="0" anchor="ctr"/>
          <a:lstStyle>
            <a:lvl1pPr algn="r">
              <a:defRPr sz="5400">
                <a:solidFill>
                  <a:schemeClr val="tx1">
                    <a:tint val="75000"/>
                  </a:schemeClr>
                </a:solidFill>
              </a:defRPr>
            </a:lvl1pPr>
          </a:lstStyle>
          <a:p>
            <a:fld id="{640317E1-5C59-40A8-8365-81E48489ACF2}" type="slidenum">
              <a:rPr lang="en-US" smtClean="0"/>
              <a:t>‹#›</a:t>
            </a:fld>
            <a:endParaRPr lang="en-US"/>
          </a:p>
        </p:txBody>
      </p:sp>
    </p:spTree>
    <p:extLst>
      <p:ext uri="{BB962C8B-B14F-4D97-AF65-F5344CB8AC3E}">
        <p14:creationId xmlns:p14="http://schemas.microsoft.com/office/powerpoint/2010/main" val="24054279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114800" rtl="0" eaLnBrk="1" latinLnBrk="0" hangingPunct="1">
        <a:lnSpc>
          <a:spcPct val="90000"/>
        </a:lnSpc>
        <a:spcBef>
          <a:spcPct val="0"/>
        </a:spcBef>
        <a:buNone/>
        <a:defRPr sz="19800" kern="1200">
          <a:solidFill>
            <a:schemeClr val="tx1"/>
          </a:solidFill>
          <a:latin typeface="+mj-lt"/>
          <a:ea typeface="+mj-ea"/>
          <a:cs typeface="+mj-cs"/>
        </a:defRPr>
      </a:lvl1pPr>
    </p:titleStyle>
    <p:bodyStyle>
      <a:lvl1pPr marL="1028700" indent="-1028700" algn="l" defTabSz="4114800" rtl="0" eaLnBrk="1" latinLnBrk="0" hangingPunct="1">
        <a:lnSpc>
          <a:spcPct val="90000"/>
        </a:lnSpc>
        <a:spcBef>
          <a:spcPts val="4500"/>
        </a:spcBef>
        <a:buFont typeface="Arial" panose="020B0604020202020204" pitchFamily="34" charset="0"/>
        <a:buChar char="•"/>
        <a:defRPr sz="12600" kern="1200">
          <a:solidFill>
            <a:schemeClr val="tx1"/>
          </a:solidFill>
          <a:latin typeface="+mn-lt"/>
          <a:ea typeface="+mn-ea"/>
          <a:cs typeface="+mn-cs"/>
        </a:defRPr>
      </a:lvl1pPr>
      <a:lvl2pPr marL="3086100" indent="-1028700" algn="l" defTabSz="4114800" rtl="0" eaLnBrk="1" latinLnBrk="0" hangingPunct="1">
        <a:lnSpc>
          <a:spcPct val="90000"/>
        </a:lnSpc>
        <a:spcBef>
          <a:spcPts val="2250"/>
        </a:spcBef>
        <a:buFont typeface="Arial" panose="020B0604020202020204" pitchFamily="34" charset="0"/>
        <a:buChar char="•"/>
        <a:defRPr sz="10800" kern="1200">
          <a:solidFill>
            <a:schemeClr val="tx1"/>
          </a:solidFill>
          <a:latin typeface="+mn-lt"/>
          <a:ea typeface="+mn-ea"/>
          <a:cs typeface="+mn-cs"/>
        </a:defRPr>
      </a:lvl2pPr>
      <a:lvl3pPr marL="5143500" indent="-1028700" algn="l" defTabSz="4114800" rtl="0" eaLnBrk="1" latinLnBrk="0" hangingPunct="1">
        <a:lnSpc>
          <a:spcPct val="90000"/>
        </a:lnSpc>
        <a:spcBef>
          <a:spcPts val="2250"/>
        </a:spcBef>
        <a:buFont typeface="Arial" panose="020B0604020202020204" pitchFamily="34" charset="0"/>
        <a:buChar char="•"/>
        <a:defRPr sz="9000" kern="1200">
          <a:solidFill>
            <a:schemeClr val="tx1"/>
          </a:solidFill>
          <a:latin typeface="+mn-lt"/>
          <a:ea typeface="+mn-ea"/>
          <a:cs typeface="+mn-cs"/>
        </a:defRPr>
      </a:lvl3pPr>
      <a:lvl4pPr marL="72009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4pPr>
      <a:lvl5pPr marL="92583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5pPr>
      <a:lvl6pPr marL="113157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6pPr>
      <a:lvl7pPr marL="133731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7pPr>
      <a:lvl8pPr marL="154305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8pPr>
      <a:lvl9pPr marL="17487900" indent="-1028700" algn="l" defTabSz="4114800" rtl="0" eaLnBrk="1" latinLnBrk="0" hangingPunct="1">
        <a:lnSpc>
          <a:spcPct val="90000"/>
        </a:lnSpc>
        <a:spcBef>
          <a:spcPts val="2250"/>
        </a:spcBef>
        <a:buFont typeface="Arial" panose="020B0604020202020204" pitchFamily="34" charset="0"/>
        <a:buChar char="•"/>
        <a:defRPr sz="8100" kern="1200">
          <a:solidFill>
            <a:schemeClr val="tx1"/>
          </a:solidFill>
          <a:latin typeface="+mn-lt"/>
          <a:ea typeface="+mn-ea"/>
          <a:cs typeface="+mn-cs"/>
        </a:defRPr>
      </a:lvl9pPr>
    </p:bodyStyle>
    <p:otherStyle>
      <a:defPPr>
        <a:defRPr lang="en-US"/>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sua.edu/office-of-marketing-and-strategic-communications/lsua-logos" TargetMode="External"/><Relationship Id="rId7"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10592429" y="7410882"/>
            <a:ext cx="19887571" cy="29595609"/>
          </a:xfrm>
          <a:prstGeom prst="rect">
            <a:avLst/>
          </a:prstGeom>
          <a:solidFill>
            <a:schemeClr val="bg1"/>
          </a:solidFill>
          <a:ln w="76200">
            <a:solidFill>
              <a:srgbClr val="461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954306" y="593155"/>
            <a:ext cx="28831753" cy="4093428"/>
          </a:xfrm>
          <a:prstGeom prst="rect">
            <a:avLst/>
          </a:prstGeom>
          <a:noFill/>
        </p:spPr>
        <p:txBody>
          <a:bodyPr wrap="square" rtlCol="0">
            <a:spAutoFit/>
          </a:bodyPr>
          <a:lstStyle/>
          <a:p>
            <a:r>
              <a:rPr lang="en-US" sz="13000" b="1" cap="small" dirty="0">
                <a:latin typeface="Times New Roman" panose="02020603050405020304" pitchFamily="18" charset="0"/>
                <a:cs typeface="Times New Roman" panose="02020603050405020304" pitchFamily="18" charset="0"/>
              </a:rPr>
              <a:t>Title of your poster presentation goes here @ 130pt type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2121602" y="1658448"/>
            <a:ext cx="6980263" cy="2329377"/>
          </a:xfrm>
          <a:prstGeom prst="rect">
            <a:avLst/>
          </a:prstGeom>
        </p:spPr>
      </p:pic>
      <p:sp>
        <p:nvSpPr>
          <p:cNvPr id="7" name="TextBox 6"/>
          <p:cNvSpPr txBox="1"/>
          <p:nvPr/>
        </p:nvSpPr>
        <p:spPr>
          <a:xfrm>
            <a:off x="1954306" y="5133029"/>
            <a:ext cx="11118514" cy="1569660"/>
          </a:xfrm>
          <a:prstGeom prst="rect">
            <a:avLst/>
          </a:prstGeom>
          <a:noFill/>
        </p:spPr>
        <p:txBody>
          <a:bodyPr wrap="square" rtlCol="0">
            <a:spAutoFit/>
          </a:bodyPr>
          <a:lstStyle/>
          <a:p>
            <a:r>
              <a:rPr lang="en-US" sz="9600" dirty="0">
                <a:solidFill>
                  <a:srgbClr val="461D7C"/>
                </a:solidFill>
                <a:latin typeface="Times New Roman" panose="02020603050405020304" pitchFamily="18" charset="0"/>
                <a:cs typeface="Times New Roman" panose="02020603050405020304" pitchFamily="18" charset="0"/>
              </a:rPr>
              <a:t>Your Name Here</a:t>
            </a:r>
          </a:p>
        </p:txBody>
      </p:sp>
      <p:sp>
        <p:nvSpPr>
          <p:cNvPr id="8" name="TextBox 7"/>
          <p:cNvSpPr txBox="1"/>
          <p:nvPr/>
        </p:nvSpPr>
        <p:spPr>
          <a:xfrm>
            <a:off x="31773117" y="4926958"/>
            <a:ext cx="7677231" cy="707886"/>
          </a:xfrm>
          <a:prstGeom prst="rect">
            <a:avLst/>
          </a:prstGeom>
          <a:noFill/>
        </p:spPr>
        <p:txBody>
          <a:bodyPr wrap="square" rtlCol="0">
            <a:spAutoFit/>
          </a:bodyPr>
          <a:lstStyle/>
          <a:p>
            <a:pPr algn="ctr"/>
            <a:r>
              <a:rPr lang="en-US" sz="4000" dirty="0">
                <a:solidFill>
                  <a:schemeClr val="bg2">
                    <a:lumMod val="25000"/>
                  </a:schemeClr>
                </a:solidFill>
                <a:latin typeface="Times New Roman" panose="02020603050405020304" pitchFamily="18" charset="0"/>
                <a:cs typeface="Times New Roman" panose="02020603050405020304" pitchFamily="18" charset="0"/>
              </a:rPr>
              <a:t>Department / Program Information</a:t>
            </a:r>
            <a:endParaRPr lang="en-US" sz="4000" dirty="0">
              <a:solidFill>
                <a:schemeClr val="bg2">
                  <a:lumMod val="25000"/>
                </a:schemeClr>
              </a:solidFill>
            </a:endParaRPr>
          </a:p>
        </p:txBody>
      </p:sp>
      <p:sp>
        <p:nvSpPr>
          <p:cNvPr id="9" name="TextBox 8"/>
          <p:cNvSpPr txBox="1"/>
          <p:nvPr/>
        </p:nvSpPr>
        <p:spPr>
          <a:xfrm>
            <a:off x="22743665" y="4942346"/>
            <a:ext cx="7677231" cy="1384995"/>
          </a:xfrm>
          <a:prstGeom prst="rect">
            <a:avLst/>
          </a:prstGeom>
          <a:noFill/>
        </p:spPr>
        <p:txBody>
          <a:bodyPr wrap="square" rtlCol="0">
            <a:spAutoFit/>
          </a:bodyPr>
          <a:lstStyle/>
          <a:p>
            <a:pPr algn="ctr"/>
            <a:r>
              <a:rPr lang="en-US" sz="2800" dirty="0">
                <a:solidFill>
                  <a:schemeClr val="bg2">
                    <a:lumMod val="25000"/>
                  </a:schemeClr>
                </a:solidFill>
              </a:rPr>
              <a:t>Additional logos:</a:t>
            </a:r>
          </a:p>
          <a:p>
            <a:pPr algn="ctr"/>
            <a:r>
              <a:rPr lang="en-US" sz="2800" dirty="0">
                <a:solidFill>
                  <a:schemeClr val="bg2">
                    <a:lumMod val="25000"/>
                  </a:schemeClr>
                </a:solidFill>
                <a:hlinkClick r:id="rId3"/>
              </a:rPr>
              <a:t>http://www.lsua.edu/office-of-marketing-and-strategic-communications/lsua-logos</a:t>
            </a:r>
            <a:endParaRPr lang="en-US" sz="2800" dirty="0">
              <a:solidFill>
                <a:schemeClr val="bg2">
                  <a:lumMod val="25000"/>
                </a:schemeClr>
              </a:solidFill>
            </a:endParaRPr>
          </a:p>
        </p:txBody>
      </p:sp>
      <p:sp>
        <p:nvSpPr>
          <p:cNvPr id="10" name="Rectangle 9"/>
          <p:cNvSpPr/>
          <p:nvPr/>
        </p:nvSpPr>
        <p:spPr>
          <a:xfrm>
            <a:off x="260014" y="7410883"/>
            <a:ext cx="10058400" cy="10739957"/>
          </a:xfrm>
          <a:prstGeom prst="rect">
            <a:avLst/>
          </a:prstGeom>
          <a:solidFill>
            <a:schemeClr val="bg1"/>
          </a:solidFill>
          <a:ln w="76200">
            <a:solidFill>
              <a:srgbClr val="461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88664" y="7574094"/>
            <a:ext cx="8801100" cy="830997"/>
          </a:xfrm>
          <a:prstGeom prst="rect">
            <a:avLst/>
          </a:prstGeom>
          <a:solidFill>
            <a:srgbClr val="461D7C"/>
          </a:solidFill>
        </p:spPr>
        <p:txBody>
          <a:bodyPr wrap="square" rtlCol="0">
            <a:spAutoFit/>
          </a:bodyPr>
          <a:lstStyle/>
          <a:p>
            <a:pPr algn="ctr"/>
            <a:r>
              <a:rPr lang="en-US" sz="4800" dirty="0">
                <a:solidFill>
                  <a:schemeClr val="bg1"/>
                </a:solidFill>
                <a:latin typeface="Times New Roman" panose="02020603050405020304" pitchFamily="18" charset="0"/>
                <a:cs typeface="Times New Roman" panose="02020603050405020304" pitchFamily="18" charset="0"/>
              </a:rPr>
              <a:t>Introduction</a:t>
            </a:r>
          </a:p>
        </p:txBody>
      </p:sp>
      <p:sp>
        <p:nvSpPr>
          <p:cNvPr id="25" name="Rectangle 24"/>
          <p:cNvSpPr/>
          <p:nvPr/>
        </p:nvSpPr>
        <p:spPr>
          <a:xfrm>
            <a:off x="260014" y="18505715"/>
            <a:ext cx="10058400" cy="18500778"/>
          </a:xfrm>
          <a:prstGeom prst="rect">
            <a:avLst/>
          </a:prstGeom>
          <a:solidFill>
            <a:schemeClr val="bg1"/>
          </a:solidFill>
          <a:ln w="76200">
            <a:solidFill>
              <a:srgbClr val="461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0786059" y="7410883"/>
            <a:ext cx="10058400" cy="17016622"/>
          </a:xfrm>
          <a:prstGeom prst="rect">
            <a:avLst/>
          </a:prstGeom>
          <a:solidFill>
            <a:schemeClr val="bg1"/>
          </a:solidFill>
          <a:ln w="76200">
            <a:solidFill>
              <a:srgbClr val="461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0786059" y="24856592"/>
            <a:ext cx="10058400" cy="12149900"/>
          </a:xfrm>
          <a:prstGeom prst="rect">
            <a:avLst/>
          </a:prstGeom>
          <a:solidFill>
            <a:schemeClr val="bg1"/>
          </a:solidFill>
          <a:ln w="76200">
            <a:solidFill>
              <a:srgbClr val="461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888664" y="18860036"/>
            <a:ext cx="8801100" cy="830997"/>
          </a:xfrm>
          <a:prstGeom prst="rect">
            <a:avLst/>
          </a:prstGeom>
          <a:solidFill>
            <a:srgbClr val="461D7C"/>
          </a:solidFill>
        </p:spPr>
        <p:txBody>
          <a:bodyPr wrap="square" rtlCol="0">
            <a:spAutoFit/>
          </a:bodyPr>
          <a:lstStyle/>
          <a:p>
            <a:pPr algn="ctr"/>
            <a:r>
              <a:rPr lang="en-US" sz="4800" dirty="0">
                <a:solidFill>
                  <a:schemeClr val="bg1"/>
                </a:solidFill>
                <a:latin typeface="Times New Roman" panose="02020603050405020304" pitchFamily="18" charset="0"/>
                <a:cs typeface="Times New Roman" panose="02020603050405020304" pitchFamily="18" charset="0"/>
              </a:rPr>
              <a:t>Methods</a:t>
            </a:r>
          </a:p>
        </p:txBody>
      </p:sp>
      <p:sp>
        <p:nvSpPr>
          <p:cNvPr id="20" name="TextBox 19"/>
          <p:cNvSpPr txBox="1"/>
          <p:nvPr/>
        </p:nvSpPr>
        <p:spPr>
          <a:xfrm>
            <a:off x="31414709" y="7590933"/>
            <a:ext cx="8801100" cy="830997"/>
          </a:xfrm>
          <a:prstGeom prst="rect">
            <a:avLst/>
          </a:prstGeom>
          <a:solidFill>
            <a:srgbClr val="461D7C"/>
          </a:solidFill>
        </p:spPr>
        <p:txBody>
          <a:bodyPr wrap="square" rtlCol="0">
            <a:spAutoFit/>
          </a:bodyPr>
          <a:lstStyle/>
          <a:p>
            <a:pPr algn="ctr"/>
            <a:r>
              <a:rPr lang="en-US" sz="4800" dirty="0">
                <a:solidFill>
                  <a:schemeClr val="bg1"/>
                </a:solidFill>
                <a:latin typeface="Times New Roman" panose="02020603050405020304" pitchFamily="18" charset="0"/>
                <a:cs typeface="Times New Roman" panose="02020603050405020304" pitchFamily="18" charset="0"/>
              </a:rPr>
              <a:t>Results</a:t>
            </a:r>
          </a:p>
        </p:txBody>
      </p:sp>
      <p:sp>
        <p:nvSpPr>
          <p:cNvPr id="21" name="TextBox 20"/>
          <p:cNvSpPr txBox="1"/>
          <p:nvPr/>
        </p:nvSpPr>
        <p:spPr>
          <a:xfrm>
            <a:off x="31520572" y="25299234"/>
            <a:ext cx="8801100" cy="830997"/>
          </a:xfrm>
          <a:prstGeom prst="rect">
            <a:avLst/>
          </a:prstGeom>
          <a:solidFill>
            <a:srgbClr val="461D7C"/>
          </a:solidFill>
        </p:spPr>
        <p:txBody>
          <a:bodyPr wrap="square" rtlCol="0">
            <a:spAutoFit/>
          </a:bodyPr>
          <a:lstStyle/>
          <a:p>
            <a:pPr algn="ctr"/>
            <a:r>
              <a:rPr lang="en-US" sz="4800" dirty="0">
                <a:solidFill>
                  <a:schemeClr val="bg1"/>
                </a:solidFill>
                <a:latin typeface="Times New Roman" panose="02020603050405020304" pitchFamily="18" charset="0"/>
                <a:cs typeface="Times New Roman" panose="02020603050405020304" pitchFamily="18" charset="0"/>
              </a:rPr>
              <a:t>Discussion</a:t>
            </a:r>
          </a:p>
        </p:txBody>
      </p:sp>
      <p:cxnSp>
        <p:nvCxnSpPr>
          <p:cNvPr id="29" name="Straight Connector 28"/>
          <p:cNvCxnSpPr/>
          <p:nvPr/>
        </p:nvCxnSpPr>
        <p:spPr>
          <a:xfrm>
            <a:off x="19464094" y="22376092"/>
            <a:ext cx="2248989" cy="0"/>
          </a:xfrm>
          <a:prstGeom prst="line">
            <a:avLst/>
          </a:prstGeom>
          <a:ln w="76200">
            <a:solidFill>
              <a:srgbClr val="461D7C"/>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0591725" y="20855722"/>
            <a:ext cx="26648" cy="1501285"/>
          </a:xfrm>
          <a:prstGeom prst="line">
            <a:avLst/>
          </a:prstGeom>
          <a:ln w="76200">
            <a:solidFill>
              <a:srgbClr val="461D7C"/>
            </a:solidFill>
          </a:ln>
        </p:spPr>
        <p:style>
          <a:lnRef idx="1">
            <a:schemeClr val="accent1"/>
          </a:lnRef>
          <a:fillRef idx="0">
            <a:schemeClr val="accent1"/>
          </a:fillRef>
          <a:effectRef idx="0">
            <a:schemeClr val="accent1"/>
          </a:effectRef>
          <a:fontRef idx="minor">
            <a:schemeClr val="tx1"/>
          </a:fontRef>
        </p:style>
      </p:cxnSp>
      <p:graphicFrame>
        <p:nvGraphicFramePr>
          <p:cNvPr id="37" name="Chart 36"/>
          <p:cNvGraphicFramePr/>
          <p:nvPr>
            <p:extLst>
              <p:ext uri="{D42A27DB-BD31-4B8C-83A1-F6EECF244321}">
                <p14:modId xmlns:p14="http://schemas.microsoft.com/office/powerpoint/2010/main" val="3005811123"/>
              </p:ext>
            </p:extLst>
          </p:nvPr>
        </p:nvGraphicFramePr>
        <p:xfrm>
          <a:off x="11283551" y="10519307"/>
          <a:ext cx="8238889" cy="1108705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3" name="Chart 42"/>
          <p:cNvGraphicFramePr/>
          <p:nvPr>
            <p:extLst>
              <p:ext uri="{D42A27DB-BD31-4B8C-83A1-F6EECF244321}">
                <p14:modId xmlns:p14="http://schemas.microsoft.com/office/powerpoint/2010/main" val="907587144"/>
              </p:ext>
            </p:extLst>
          </p:nvPr>
        </p:nvGraphicFramePr>
        <p:xfrm>
          <a:off x="11283551" y="24856592"/>
          <a:ext cx="12107153" cy="10835149"/>
        </p:xfrm>
        <a:graphic>
          <a:graphicData uri="http://schemas.openxmlformats.org/drawingml/2006/chart">
            <c:chart xmlns:c="http://schemas.openxmlformats.org/drawingml/2006/chart" xmlns:r="http://schemas.openxmlformats.org/officeDocument/2006/relationships" r:id="rId5"/>
          </a:graphicData>
        </a:graphic>
      </p:graphicFrame>
      <p:sp>
        <p:nvSpPr>
          <p:cNvPr id="51" name="TextBox 50"/>
          <p:cNvSpPr txBox="1"/>
          <p:nvPr/>
        </p:nvSpPr>
        <p:spPr>
          <a:xfrm>
            <a:off x="11633002" y="8611152"/>
            <a:ext cx="3769993" cy="830997"/>
          </a:xfrm>
          <a:prstGeom prst="rect">
            <a:avLst/>
          </a:prstGeom>
          <a:noFill/>
        </p:spPr>
        <p:txBody>
          <a:bodyPr wrap="square" rtlCol="0">
            <a:spAutoFit/>
          </a:bodyPr>
          <a:lstStyle/>
          <a:p>
            <a:r>
              <a:rPr lang="en-US" sz="4800" b="1" dirty="0">
                <a:latin typeface="Times New Roman" panose="02020603050405020304" pitchFamily="18" charset="0"/>
                <a:cs typeface="Times New Roman" panose="02020603050405020304" pitchFamily="18" charset="0"/>
              </a:rPr>
              <a:t>Graph 1</a:t>
            </a:r>
          </a:p>
        </p:txBody>
      </p:sp>
      <p:sp>
        <p:nvSpPr>
          <p:cNvPr id="52" name="TextBox 51"/>
          <p:cNvSpPr txBox="1"/>
          <p:nvPr/>
        </p:nvSpPr>
        <p:spPr>
          <a:xfrm>
            <a:off x="11633001" y="23596508"/>
            <a:ext cx="3769993" cy="830997"/>
          </a:xfrm>
          <a:prstGeom prst="rect">
            <a:avLst/>
          </a:prstGeom>
          <a:noFill/>
        </p:spPr>
        <p:txBody>
          <a:bodyPr wrap="square" rtlCol="0">
            <a:spAutoFit/>
          </a:bodyPr>
          <a:lstStyle/>
          <a:p>
            <a:r>
              <a:rPr lang="en-US" sz="4800" b="1" dirty="0">
                <a:latin typeface="Times New Roman" panose="02020603050405020304" pitchFamily="18" charset="0"/>
                <a:cs typeface="Times New Roman" panose="02020603050405020304" pitchFamily="18" charset="0"/>
              </a:rPr>
              <a:t>Graph 2</a:t>
            </a:r>
          </a:p>
        </p:txBody>
      </p:sp>
      <p:sp>
        <p:nvSpPr>
          <p:cNvPr id="53" name="TextBox 52"/>
          <p:cNvSpPr txBox="1"/>
          <p:nvPr/>
        </p:nvSpPr>
        <p:spPr>
          <a:xfrm>
            <a:off x="21738110" y="9243517"/>
            <a:ext cx="3305187" cy="830997"/>
          </a:xfrm>
          <a:prstGeom prst="rect">
            <a:avLst/>
          </a:prstGeom>
          <a:noFill/>
        </p:spPr>
        <p:txBody>
          <a:bodyPr wrap="square" rtlCol="0">
            <a:spAutoFit/>
          </a:bodyPr>
          <a:lstStyle/>
          <a:p>
            <a:r>
              <a:rPr lang="en-US" sz="4800" b="1" dirty="0">
                <a:latin typeface="Times New Roman" panose="02020603050405020304" pitchFamily="18" charset="0"/>
                <a:cs typeface="Times New Roman" panose="02020603050405020304" pitchFamily="18" charset="0"/>
              </a:rPr>
              <a:t>Figure 1</a:t>
            </a:r>
          </a:p>
        </p:txBody>
      </p:sp>
      <p:sp>
        <p:nvSpPr>
          <p:cNvPr id="54" name="TextBox 53"/>
          <p:cNvSpPr txBox="1"/>
          <p:nvPr/>
        </p:nvSpPr>
        <p:spPr>
          <a:xfrm>
            <a:off x="24431276" y="26130231"/>
            <a:ext cx="5496636" cy="9941183"/>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Lorem ipsum dolor sit amet, consectetur adipiscing elit, sed do eiusmod tempor incididunt ut labore et dolore magna aliqua. Vel pharetra vel turpis nunc eget lorem dolor. Aenean pharetra magna ac placerat vestibulum. Tincidunt eget nullam non nisi. Sit amet mauris commodo quis imperdiet massa tincidunt nunc. Gravida neque convallis a cras semper auctor. Vitae nunc sed velit dignissim sodales ut eu sem integer. Id eu nisl nunc mi ipsum faucibus. Vitae sapien pellentesque habitant morbi. Congue mauris rhoncus aenean vel elit. Morbi enim nunc faucibus a pellentesque sit amet porttitor </a:t>
            </a:r>
            <a:r>
              <a:rPr lang="en-US" sz="3200" dirty="0" err="1">
                <a:latin typeface="Times New Roman" panose="02020603050405020304" pitchFamily="18" charset="0"/>
                <a:cs typeface="Times New Roman" panose="02020603050405020304" pitchFamily="18" charset="0"/>
              </a:rPr>
              <a:t>eget</a:t>
            </a:r>
            <a:r>
              <a:rPr lang="en-US" sz="3200" dirty="0">
                <a:latin typeface="Times New Roman" panose="02020603050405020304" pitchFamily="18" charset="0"/>
                <a:cs typeface="Times New Roman" panose="02020603050405020304" pitchFamily="18" charset="0"/>
              </a:rPr>
              <a:t>.</a:t>
            </a:r>
          </a:p>
        </p:txBody>
      </p:sp>
      <p:sp>
        <p:nvSpPr>
          <p:cNvPr id="55" name="TextBox 54"/>
          <p:cNvSpPr txBox="1"/>
          <p:nvPr/>
        </p:nvSpPr>
        <p:spPr>
          <a:xfrm>
            <a:off x="755143" y="9049898"/>
            <a:ext cx="8953500" cy="7663636"/>
          </a:xfrm>
          <a:prstGeom prst="rect">
            <a:avLst/>
          </a:prstGeom>
          <a:noFill/>
        </p:spPr>
        <p:txBody>
          <a:bodyPr wrap="square" rtlCol="0">
            <a:spAutoFit/>
          </a:bodyPr>
          <a:lstStyle/>
          <a:p>
            <a:pPr marL="661034" indent="-571500">
              <a:spcBef>
                <a:spcPts val="1200"/>
              </a:spcBef>
              <a:spcAft>
                <a:spcPts val="1200"/>
              </a:spcAft>
              <a:buClr>
                <a:srgbClr val="7030A0"/>
              </a:buClr>
              <a:buFont typeface="Arial" panose="020B0604020202020204" pitchFamily="34" charset="0"/>
              <a:buChar char="•"/>
            </a:pPr>
            <a:r>
              <a:rPr lang="en-US" sz="3600" dirty="0">
                <a:latin typeface="Times New Roman" pitchFamily="18" charset="0"/>
                <a:cs typeface="Times New Roman" pitchFamily="18" charset="0"/>
              </a:rPr>
              <a:t>The problems I am investigating with my research are so large, the fate of the world rests in the balance</a:t>
            </a:r>
          </a:p>
          <a:p>
            <a:pPr marL="661034" indent="-571500">
              <a:spcBef>
                <a:spcPts val="1200"/>
              </a:spcBef>
              <a:spcAft>
                <a:spcPts val="1200"/>
              </a:spcAft>
              <a:buClr>
                <a:srgbClr val="7030A0"/>
              </a:buClr>
              <a:buFont typeface="Arial" panose="020B0604020202020204" pitchFamily="34" charset="0"/>
              <a:buChar char="•"/>
            </a:pPr>
            <a:r>
              <a:rPr lang="en-US" sz="3600" dirty="0">
                <a:latin typeface="Times New Roman" pitchFamily="18" charset="0"/>
                <a:cs typeface="Times New Roman" pitchFamily="18" charset="0"/>
              </a:rPr>
              <a:t>Past researchers have concluded that they are right about some stuff, like a lot of stuff that I read.</a:t>
            </a:r>
          </a:p>
          <a:p>
            <a:pPr marL="661034" indent="-571500">
              <a:spcBef>
                <a:spcPts val="1200"/>
              </a:spcBef>
              <a:spcAft>
                <a:spcPts val="1200"/>
              </a:spcAft>
              <a:buClr>
                <a:srgbClr val="7030A0"/>
              </a:buClr>
              <a:buFont typeface="Arial" panose="020B0604020202020204" pitchFamily="34" charset="0"/>
              <a:buChar char="•"/>
            </a:pPr>
            <a:r>
              <a:rPr lang="en-US" sz="3600" dirty="0">
                <a:latin typeface="Times New Roman" pitchFamily="18" charset="0"/>
                <a:cs typeface="Times New Roman" pitchFamily="18" charset="0"/>
              </a:rPr>
              <a:t>Well, we’re going to see about that! </a:t>
            </a:r>
          </a:p>
          <a:p>
            <a:pPr marL="661034" indent="-571500">
              <a:spcBef>
                <a:spcPts val="1200"/>
              </a:spcBef>
              <a:spcAft>
                <a:spcPts val="1200"/>
              </a:spcAft>
              <a:buClr>
                <a:srgbClr val="461D7C"/>
              </a:buClr>
              <a:buFont typeface="Arial" panose="020B0604020202020204" pitchFamily="34" charset="0"/>
              <a:buChar char="•"/>
            </a:pPr>
            <a:r>
              <a:rPr lang="en-US" sz="3600" dirty="0">
                <a:latin typeface="Times New Roman" pitchFamily="18" charset="0"/>
                <a:cs typeface="Times New Roman" pitchFamily="18" charset="0"/>
              </a:rPr>
              <a:t>It the present study, we asked participants whether the previous research was correct or whether the present research was correct. Participants were given $5 for participating correctly.</a:t>
            </a:r>
          </a:p>
        </p:txBody>
      </p:sp>
      <p:sp>
        <p:nvSpPr>
          <p:cNvPr id="56" name="TextBox 55">
            <a:extLst>
              <a:ext uri="{FF2B5EF4-FFF2-40B4-BE49-F238E27FC236}">
                <a16:creationId xmlns:a16="http://schemas.microsoft.com/office/drawing/2014/main" id="{C5FE17E8-BDCD-4246-9C51-94D4DEB7ABCA}"/>
              </a:ext>
            </a:extLst>
          </p:cNvPr>
          <p:cNvSpPr txBox="1"/>
          <p:nvPr/>
        </p:nvSpPr>
        <p:spPr>
          <a:xfrm>
            <a:off x="730802" y="20465661"/>
            <a:ext cx="8915538" cy="16409620"/>
          </a:xfrm>
          <a:prstGeom prst="rect">
            <a:avLst/>
          </a:prstGeom>
          <a:noFill/>
        </p:spPr>
        <p:txBody>
          <a:bodyPr wrap="square" rtlCol="0">
            <a:spAutoFit/>
          </a:bodyPr>
          <a:lstStyle/>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anose="02020603050405020304" pitchFamily="18" charset="0"/>
                <a:cs typeface="Times New Roman" pitchFamily="18" charset="0"/>
              </a:rPr>
              <a:t>Participants recruited from Mturk (</a:t>
            </a:r>
            <a:r>
              <a:rPr lang="en-US" sz="3600" i="1" dirty="0">
                <a:solidFill>
                  <a:prstClr val="black"/>
                </a:solidFill>
                <a:latin typeface="Times New Roman" pitchFamily="18" charset="0"/>
                <a:cs typeface="Times New Roman" pitchFamily="18" charset="0"/>
              </a:rPr>
              <a:t>M</a:t>
            </a:r>
            <a:r>
              <a:rPr lang="en-US" sz="3600" baseline="-25000" dirty="0">
                <a:solidFill>
                  <a:prstClr val="black"/>
                </a:solidFill>
                <a:latin typeface="Times New Roman" pitchFamily="18" charset="0"/>
                <a:cs typeface="Times New Roman" pitchFamily="18" charset="0"/>
              </a:rPr>
              <a:t>age</a:t>
            </a:r>
            <a:r>
              <a:rPr lang="en-US" sz="3600" dirty="0">
                <a:solidFill>
                  <a:prstClr val="black"/>
                </a:solidFill>
                <a:latin typeface="Times New Roman" pitchFamily="18" charset="0"/>
                <a:cs typeface="Times New Roman" pitchFamily="18" charset="0"/>
              </a:rPr>
              <a:t> = 34.96, 56.33% male, 77.85% white, 42.41% have a college degree)</a:t>
            </a:r>
          </a:p>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Everyone answered a questionnaire about the present study (see handout)</a:t>
            </a:r>
          </a:p>
          <a:p>
            <a:pPr marL="661034" indent="-571500">
              <a:spcAft>
                <a:spcPts val="1763"/>
              </a:spcAft>
              <a:buClr>
                <a:srgbClr val="461D7C"/>
              </a:buClr>
              <a:buFont typeface="Arial" panose="020B0604020202020204" pitchFamily="34" charset="0"/>
              <a:buChar char="•"/>
            </a:pPr>
            <a:endParaRPr lang="en-US" sz="3600" dirty="0">
              <a:solidFill>
                <a:srgbClr val="CC0000"/>
              </a:solidFill>
              <a:latin typeface="Times New Roman" panose="02020603050405020304" pitchFamily="18" charset="0"/>
              <a:cs typeface="Times New Roman" panose="02020603050405020304" pitchFamily="18" charset="0"/>
            </a:endParaRPr>
          </a:p>
          <a:p>
            <a:pPr marL="89534">
              <a:spcAft>
                <a:spcPts val="1763"/>
              </a:spcAft>
              <a:buClr>
                <a:srgbClr val="461D7C"/>
              </a:buClr>
            </a:pPr>
            <a:r>
              <a:rPr lang="en-US" sz="3600" b="1" dirty="0">
                <a:solidFill>
                  <a:srgbClr val="461D7C"/>
                </a:solidFill>
                <a:latin typeface="Times New Roman" panose="02020603050405020304" pitchFamily="18" charset="0"/>
                <a:cs typeface="Times New Roman" panose="02020603050405020304" pitchFamily="18" charset="0"/>
              </a:rPr>
              <a:t>Experiment 1</a:t>
            </a:r>
          </a:p>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Participants (</a:t>
            </a:r>
            <a:r>
              <a:rPr lang="en-US" sz="3600" i="1" dirty="0">
                <a:solidFill>
                  <a:prstClr val="black"/>
                </a:solidFill>
                <a:latin typeface="Times New Roman" pitchFamily="18" charset="0"/>
                <a:cs typeface="Times New Roman" pitchFamily="18" charset="0"/>
              </a:rPr>
              <a:t>n</a:t>
            </a:r>
            <a:r>
              <a:rPr lang="en-US" sz="3600" dirty="0">
                <a:solidFill>
                  <a:prstClr val="black"/>
                </a:solidFill>
                <a:latin typeface="Times New Roman" pitchFamily="18" charset="0"/>
                <a:cs typeface="Times New Roman" pitchFamily="18" charset="0"/>
              </a:rPr>
              <a:t> = 158) recruited from </a:t>
            </a:r>
            <a:r>
              <a:rPr lang="en-US" sz="3600" dirty="0" err="1">
                <a:solidFill>
                  <a:prstClr val="black"/>
                </a:solidFill>
                <a:latin typeface="Times New Roman" pitchFamily="18" charset="0"/>
                <a:cs typeface="Times New Roman" pitchFamily="18" charset="0"/>
              </a:rPr>
              <a:t>Mturk</a:t>
            </a:r>
            <a:r>
              <a:rPr lang="en-US" sz="3600" dirty="0">
                <a:solidFill>
                  <a:prstClr val="black"/>
                </a:solidFill>
                <a:latin typeface="Times New Roman" pitchFamily="18" charset="0"/>
                <a:cs typeface="Times New Roman" pitchFamily="18" charset="0"/>
              </a:rPr>
              <a:t> gave their answers to the questionnaire (e.g., “I agree with this study”). </a:t>
            </a:r>
          </a:p>
          <a:p>
            <a:pPr marL="661034" indent="-571500">
              <a:spcAft>
                <a:spcPts val="1763"/>
              </a:spcAft>
              <a:buClr>
                <a:srgbClr val="461D7C"/>
              </a:buClr>
              <a:buFont typeface="Arial" panose="020B0604020202020204" pitchFamily="34" charset="0"/>
              <a:buChar char="•"/>
            </a:pPr>
            <a:endParaRPr lang="en-US" sz="3600" dirty="0">
              <a:solidFill>
                <a:prstClr val="black"/>
              </a:solidFill>
              <a:latin typeface="Times New Roman" pitchFamily="18" charset="0"/>
              <a:cs typeface="Times New Roman" pitchFamily="18" charset="0"/>
            </a:endParaRPr>
          </a:p>
          <a:p>
            <a:pPr marL="89534">
              <a:spcAft>
                <a:spcPts val="1763"/>
              </a:spcAft>
              <a:buClr>
                <a:srgbClr val="461D7C"/>
              </a:buClr>
            </a:pPr>
            <a:r>
              <a:rPr lang="en-US" sz="3600" b="1" dirty="0">
                <a:solidFill>
                  <a:srgbClr val="461D7C"/>
                </a:solidFill>
                <a:latin typeface="Times New Roman" panose="02020603050405020304" pitchFamily="18" charset="0"/>
                <a:cs typeface="Times New Roman" panose="02020603050405020304" pitchFamily="18" charset="0"/>
              </a:rPr>
              <a:t>Experiment 2</a:t>
            </a:r>
          </a:p>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Some smarter participants (</a:t>
            </a:r>
            <a:r>
              <a:rPr lang="en-US" sz="3600" i="1" dirty="0">
                <a:solidFill>
                  <a:prstClr val="black"/>
                </a:solidFill>
                <a:latin typeface="Times New Roman" pitchFamily="18" charset="0"/>
                <a:cs typeface="Times New Roman" pitchFamily="18" charset="0"/>
              </a:rPr>
              <a:t>n</a:t>
            </a:r>
            <a:r>
              <a:rPr lang="en-US" sz="3600" dirty="0">
                <a:solidFill>
                  <a:prstClr val="black"/>
                </a:solidFill>
                <a:latin typeface="Times New Roman" pitchFamily="18" charset="0"/>
                <a:cs typeface="Times New Roman" pitchFamily="18" charset="0"/>
              </a:rPr>
              <a:t> = 109) also answered the questionnaire from Exp. 1</a:t>
            </a:r>
          </a:p>
          <a:p>
            <a:pPr marL="661034" indent="-571500">
              <a:spcAft>
                <a:spcPts val="1763"/>
              </a:spcAft>
              <a:buClr>
                <a:srgbClr val="461D7C"/>
              </a:buClr>
              <a:buFont typeface="Arial" panose="020B0604020202020204" pitchFamily="34" charset="0"/>
              <a:buChar char="•"/>
            </a:pPr>
            <a:endParaRPr lang="en-US" sz="3600" dirty="0">
              <a:solidFill>
                <a:prstClr val="black"/>
              </a:solidFill>
              <a:latin typeface="Times New Roman" pitchFamily="18" charset="0"/>
              <a:cs typeface="Times New Roman" pitchFamily="18" charset="0"/>
            </a:endParaRPr>
          </a:p>
          <a:p>
            <a:pPr marL="89534">
              <a:spcAft>
                <a:spcPts val="1763"/>
              </a:spcAft>
              <a:buClr>
                <a:srgbClr val="461D7C"/>
              </a:buClr>
            </a:pPr>
            <a:r>
              <a:rPr lang="en-US" sz="3600" b="1" dirty="0">
                <a:solidFill>
                  <a:srgbClr val="461D7C"/>
                </a:solidFill>
                <a:latin typeface="Times New Roman" panose="02020603050405020304" pitchFamily="18" charset="0"/>
                <a:cs typeface="Times New Roman" panose="02020603050405020304" pitchFamily="18" charset="0"/>
              </a:rPr>
              <a:t>Accuracy metrics</a:t>
            </a:r>
          </a:p>
          <a:p>
            <a:pPr marL="661034" indent="-571500">
              <a:spcAft>
                <a:spcPts val="8225"/>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Absolute estimation error (AEE):</a:t>
            </a:r>
          </a:p>
          <a:p>
            <a:pPr marL="661034" indent="-571500">
              <a:spcBef>
                <a:spcPts val="1200"/>
              </a:spcBef>
              <a:spcAft>
                <a:spcPts val="1763"/>
              </a:spcAft>
              <a:buClr>
                <a:srgbClr val="461D7C"/>
              </a:buClr>
              <a:buFont typeface="Arial" panose="020B0604020202020204" pitchFamily="34" charset="0"/>
              <a:buChar char="•"/>
            </a:pPr>
            <a:endParaRPr lang="en-US" sz="3600" dirty="0">
              <a:solidFill>
                <a:prstClr val="black"/>
              </a:solidFill>
              <a:latin typeface="Times New Roman" pitchFamily="18" charset="0"/>
              <a:cs typeface="Times New Roman" pitchFamily="18" charset="0"/>
            </a:endParaRPr>
          </a:p>
          <a:p>
            <a:pPr marL="661034" indent="-571500">
              <a:spcBef>
                <a:spcPts val="1200"/>
              </a:spcBef>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Relative accuracy: Spearman’s </a:t>
            </a:r>
            <a:r>
              <a:rPr lang="en-US" sz="3600" i="1" dirty="0">
                <a:solidFill>
                  <a:prstClr val="black"/>
                </a:solidFill>
                <a:latin typeface="Times New Roman" pitchFamily="18" charset="0"/>
                <a:cs typeface="Times New Roman" pitchFamily="18" charset="0"/>
              </a:rPr>
              <a:t>rho</a:t>
            </a:r>
            <a:endParaRPr lang="en-US" sz="3600" dirty="0">
              <a:solidFill>
                <a:prstClr val="black"/>
              </a:solidFill>
              <a:latin typeface="Times New Roman" pitchFamily="18" charset="0"/>
              <a:cs typeface="Times New Roman" pitchFamily="18" charset="0"/>
            </a:endParaRPr>
          </a:p>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Over-estimation of rare events (ORE): Individuals’ intercepts for (log</a:t>
            </a:r>
            <a:r>
              <a:rPr lang="en-US" sz="3600" baseline="-25000" dirty="0">
                <a:solidFill>
                  <a:prstClr val="black"/>
                </a:solidFill>
                <a:latin typeface="Times New Roman" pitchFamily="18" charset="0"/>
                <a:cs typeface="Times New Roman" pitchFamily="18" charset="0"/>
              </a:rPr>
              <a:t>10</a:t>
            </a:r>
            <a:r>
              <a:rPr lang="en-US" sz="3600" dirty="0">
                <a:solidFill>
                  <a:prstClr val="black"/>
                </a:solidFill>
                <a:latin typeface="Times New Roman" pitchFamily="18" charset="0"/>
                <a:cs typeface="Times New Roman" pitchFamily="18" charset="0"/>
              </a:rPr>
              <a:t> estimations ~ log</a:t>
            </a:r>
            <a:r>
              <a:rPr lang="en-US" sz="3600" baseline="-25000" dirty="0">
                <a:solidFill>
                  <a:prstClr val="black"/>
                </a:solidFill>
                <a:latin typeface="Times New Roman" pitchFamily="18" charset="0"/>
                <a:cs typeface="Times New Roman" pitchFamily="18" charset="0"/>
              </a:rPr>
              <a:t>10 </a:t>
            </a:r>
            <a:r>
              <a:rPr lang="en-US" sz="3600" dirty="0">
                <a:solidFill>
                  <a:prstClr val="black"/>
                </a:solidFill>
                <a:latin typeface="Times New Roman" pitchFamily="18" charset="0"/>
                <a:cs typeface="Times New Roman" pitchFamily="18" charset="0"/>
              </a:rPr>
              <a:t>objective numbers)</a:t>
            </a:r>
          </a:p>
        </p:txBody>
      </p:sp>
      <mc:AlternateContent xmlns:mc="http://schemas.openxmlformats.org/markup-compatibility/2006" xmlns:a14="http://schemas.microsoft.com/office/drawing/2010/main">
        <mc:Choice Requires="a14">
          <p:sp>
            <p:nvSpPr>
              <p:cNvPr id="57" name="Rectangle 56">
                <a:extLst>
                  <a:ext uri="{FF2B5EF4-FFF2-40B4-BE49-F238E27FC236}">
                    <a16:creationId xmlns:a16="http://schemas.microsoft.com/office/drawing/2014/main" id="{7B238DC0-8C43-C043-9FE6-A658AC4EBBD8}"/>
                  </a:ext>
                </a:extLst>
              </p:cNvPr>
              <p:cNvSpPr/>
              <p:nvPr/>
            </p:nvSpPr>
            <p:spPr>
              <a:xfrm>
                <a:off x="888664" y="32479812"/>
                <a:ext cx="8534037" cy="128734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nary>
                        <m:naryPr>
                          <m:chr m:val="∑"/>
                          <m:limLoc m:val="undOvr"/>
                          <m:supHide m:val="on"/>
                          <m:ctrlPr>
                            <a:rPr lang="en-US" sz="3200" i="1">
                              <a:latin typeface="Cambria Math" panose="02040503050406030204" pitchFamily="18" charset="0"/>
                            </a:rPr>
                          </m:ctrlPr>
                        </m:naryPr>
                        <m:sub>
                          <m:r>
                            <a:rPr lang="en-US" sz="3200" i="1">
                              <a:latin typeface="Cambria Math" panose="02040503050406030204" pitchFamily="18" charset="0"/>
                            </a:rPr>
                            <m:t>𝑖</m:t>
                          </m:r>
                          <m:r>
                            <a:rPr lang="en-US" sz="3200">
                              <a:latin typeface="Cambria Math" panose="02040503050406030204" pitchFamily="18" charset="0"/>
                            </a:rPr>
                            <m:t>=1</m:t>
                          </m:r>
                        </m:sub>
                        <m:sup/>
                        <m:e>
                          <m:r>
                            <a:rPr lang="en-US" sz="3200">
                              <a:latin typeface="Cambria Math" panose="02040503050406030204" pitchFamily="18" charset="0"/>
                            </a:rPr>
                            <m:t>| </m:t>
                          </m:r>
                          <m:sSub>
                            <m:sSubPr>
                              <m:ctrlPr>
                                <a:rPr lang="en-US" sz="3200" i="1">
                                  <a:latin typeface="Cambria Math" panose="02040503050406030204" pitchFamily="18" charset="0"/>
                                </a:rPr>
                              </m:ctrlPr>
                            </m:sSubPr>
                            <m:e>
                              <m:r>
                                <a:rPr lang="en-US" sz="3200" i="1">
                                  <a:latin typeface="Cambria Math" panose="02040503050406030204" pitchFamily="18" charset="0"/>
                                </a:rPr>
                                <m:t>𝑙𝑜𝑔</m:t>
                              </m:r>
                            </m:e>
                            <m:sub>
                              <m:r>
                                <a:rPr lang="en-US" sz="3200">
                                  <a:latin typeface="Cambria Math" panose="02040503050406030204" pitchFamily="18" charset="0"/>
                                </a:rPr>
                                <m:t>10</m:t>
                              </m:r>
                            </m:sub>
                          </m:sSub>
                          <m:r>
                            <a:rPr lang="en-US" sz="3200">
                              <a:latin typeface="Cambria Math" panose="02040503050406030204" pitchFamily="18" charset="0"/>
                            </a:rPr>
                            <m:t> </m:t>
                          </m:r>
                          <m:sSub>
                            <m:sSubPr>
                              <m:ctrlPr>
                                <a:rPr lang="en-US" sz="3200" i="1">
                                  <a:latin typeface="Cambria Math" panose="02040503050406030204" pitchFamily="18" charset="0"/>
                                </a:rPr>
                              </m:ctrlPr>
                            </m:sSubPr>
                            <m:e>
                              <m:r>
                                <a:rPr lang="en-US" sz="3200" i="1">
                                  <a:latin typeface="Cambria Math" panose="02040503050406030204" pitchFamily="18" charset="0"/>
                                </a:rPr>
                                <m:t>𝑝𝑟𝑒𝑑𝑖𝑐𝑡𝑖𝑜𝑛</m:t>
                              </m:r>
                            </m:e>
                            <m:sub>
                              <m:r>
                                <a:rPr lang="en-US" sz="3200" i="1">
                                  <a:latin typeface="Cambria Math" panose="02040503050406030204" pitchFamily="18" charset="0"/>
                                </a:rPr>
                                <m:t>𝑖</m:t>
                              </m:r>
                            </m:sub>
                          </m:sSub>
                        </m:e>
                      </m:nary>
                      <m:r>
                        <a:rPr lang="en-US" sz="3200">
                          <a:latin typeface="Cambria Math" panose="02040503050406030204" pitchFamily="18" charset="0"/>
                        </a:rPr>
                        <m:t>− </m:t>
                      </m:r>
                      <m:sSub>
                        <m:sSubPr>
                          <m:ctrlPr>
                            <a:rPr lang="en-US" sz="3200" i="1">
                              <a:latin typeface="Cambria Math" panose="02040503050406030204" pitchFamily="18" charset="0"/>
                            </a:rPr>
                          </m:ctrlPr>
                        </m:sSubPr>
                        <m:e>
                          <m:r>
                            <a:rPr lang="en-US" sz="3200" i="1">
                              <a:latin typeface="Cambria Math" panose="02040503050406030204" pitchFamily="18" charset="0"/>
                            </a:rPr>
                            <m:t>𝑙𝑜𝑔</m:t>
                          </m:r>
                        </m:e>
                        <m:sub>
                          <m:r>
                            <a:rPr lang="en-US" sz="3200">
                              <a:latin typeface="Cambria Math" panose="02040503050406030204" pitchFamily="18" charset="0"/>
                            </a:rPr>
                            <m:t>10</m:t>
                          </m:r>
                        </m:sub>
                      </m:sSub>
                      <m:r>
                        <a:rPr lang="en-US" sz="3200">
                          <a:latin typeface="Cambria Math" panose="02040503050406030204" pitchFamily="18" charset="0"/>
                        </a:rPr>
                        <m:t> </m:t>
                      </m:r>
                      <m:sSub>
                        <m:sSubPr>
                          <m:ctrlPr>
                            <a:rPr lang="en-US" sz="3200" i="1">
                              <a:latin typeface="Cambria Math" panose="02040503050406030204" pitchFamily="18" charset="0"/>
                            </a:rPr>
                          </m:ctrlPr>
                        </m:sSubPr>
                        <m:e>
                          <m:r>
                            <a:rPr lang="en-US" sz="3200" i="1">
                              <a:latin typeface="Cambria Math" panose="02040503050406030204" pitchFamily="18" charset="0"/>
                            </a:rPr>
                            <m:t>𝑎𝑐𝑡𝑢𝑎𝑙</m:t>
                          </m:r>
                        </m:e>
                        <m:sub>
                          <m:r>
                            <a:rPr lang="en-US" sz="3200" i="1">
                              <a:latin typeface="Cambria Math" panose="02040503050406030204" pitchFamily="18" charset="0"/>
                            </a:rPr>
                            <m:t>𝑖</m:t>
                          </m:r>
                        </m:sub>
                      </m:sSub>
                      <m:r>
                        <a:rPr lang="en-US" sz="3200">
                          <a:latin typeface="Cambria Math" panose="02040503050406030204" pitchFamily="18" charset="0"/>
                        </a:rPr>
                        <m:t> |</m:t>
                      </m:r>
                    </m:oMath>
                  </m:oMathPara>
                </a14:m>
                <a:endParaRPr lang="en-US" sz="3200" dirty="0"/>
              </a:p>
            </p:txBody>
          </p:sp>
        </mc:Choice>
        <mc:Fallback xmlns="">
          <p:sp>
            <p:nvSpPr>
              <p:cNvPr id="57" name="Rectangle 56">
                <a:extLst>
                  <a:ext uri="{FF2B5EF4-FFF2-40B4-BE49-F238E27FC236}">
                    <a16:creationId xmlns:a16="http://schemas.microsoft.com/office/drawing/2014/main" id="{7B238DC0-8C43-C043-9FE6-A658AC4EBBD8}"/>
                  </a:ext>
                </a:extLst>
              </p:cNvPr>
              <p:cNvSpPr>
                <a:spLocks noRot="1" noChangeAspect="1" noMove="1" noResize="1" noEditPoints="1" noAdjustHandles="1" noChangeArrowheads="1" noChangeShapeType="1" noTextEdit="1"/>
              </p:cNvSpPr>
              <p:nvPr/>
            </p:nvSpPr>
            <p:spPr>
              <a:xfrm>
                <a:off x="888664" y="32479812"/>
                <a:ext cx="8534037" cy="1287340"/>
              </a:xfrm>
              <a:prstGeom prst="rect">
                <a:avLst/>
              </a:prstGeom>
              <a:blipFill>
                <a:blip r:embed="rId6"/>
                <a:stretch>
                  <a:fillRect/>
                </a:stretch>
              </a:blipFill>
            </p:spPr>
            <p:txBody>
              <a:bodyPr/>
              <a:lstStyle/>
              <a:p>
                <a:r>
                  <a:rPr lang="en-US">
                    <a:noFill/>
                  </a:rPr>
                  <a:t> </a:t>
                </a:r>
              </a:p>
            </p:txBody>
          </p:sp>
        </mc:Fallback>
      </mc:AlternateContent>
      <p:sp>
        <p:nvSpPr>
          <p:cNvPr id="58" name="TextBox 57"/>
          <p:cNvSpPr txBox="1"/>
          <p:nvPr/>
        </p:nvSpPr>
        <p:spPr>
          <a:xfrm>
            <a:off x="31171122" y="8865890"/>
            <a:ext cx="9177338" cy="13572946"/>
          </a:xfrm>
          <a:prstGeom prst="rect">
            <a:avLst/>
          </a:prstGeom>
          <a:noFill/>
        </p:spPr>
        <p:txBody>
          <a:bodyPr wrap="square" rtlCol="0">
            <a:spAutoFit/>
          </a:bodyPr>
          <a:lstStyle/>
          <a:p>
            <a:pPr marL="89534">
              <a:spcAft>
                <a:spcPts val="1763"/>
              </a:spcAft>
              <a:buClr>
                <a:srgbClr val="461D7C"/>
              </a:buClr>
            </a:pPr>
            <a:r>
              <a:rPr lang="en-US" sz="3600" b="1" dirty="0">
                <a:solidFill>
                  <a:srgbClr val="461D7C"/>
                </a:solidFill>
                <a:latin typeface="Times New Roman" panose="02020603050405020304" pitchFamily="18" charset="0"/>
                <a:cs typeface="Times New Roman" panose="02020603050405020304" pitchFamily="18" charset="0"/>
              </a:rPr>
              <a:t>Experiment 1</a:t>
            </a:r>
          </a:p>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Significant positive effect of VS on absolute estimation error, </a:t>
            </a:r>
            <a:r>
              <a:rPr lang="en-US" sz="3600" dirty="0">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 0.41, 95% CI [.26, .55], </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p</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&lt; .001</a:t>
            </a:r>
            <a:r>
              <a:rPr lang="en-US" sz="3600" dirty="0">
                <a:latin typeface="Times New Roman" panose="02020603050405020304" pitchFamily="18" charset="0"/>
                <a:cs typeface="Times New Roman" panose="02020603050405020304" pitchFamily="18" charset="0"/>
              </a:rPr>
              <a:t> </a:t>
            </a:r>
          </a:p>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Significant positive effect of VS on relative accuracy, </a:t>
            </a:r>
            <a:r>
              <a:rPr lang="en-US" sz="3600" dirty="0">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 -0.49, 95% CI [-.63, -.34],  </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p</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&lt; .001</a:t>
            </a:r>
            <a:r>
              <a:rPr lang="en-US" sz="3600" dirty="0">
                <a:latin typeface="Times New Roman" panose="02020603050405020304" pitchFamily="18" charset="0"/>
                <a:cs typeface="Times New Roman" panose="02020603050405020304" pitchFamily="18" charset="0"/>
              </a:rPr>
              <a:t> </a:t>
            </a:r>
          </a:p>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Significant positive effect of VS on over-estimation of rare events, </a:t>
            </a:r>
            <a:r>
              <a:rPr lang="en-US" sz="3600" i="1" dirty="0">
                <a:solidFill>
                  <a:prstClr val="black"/>
                </a:solidFill>
                <a:latin typeface="Times New Roman" pitchFamily="18" charset="0"/>
                <a:cs typeface="Times New Roman" pitchFamily="18" charset="0"/>
              </a:rPr>
              <a:t>R</a:t>
            </a:r>
            <a:r>
              <a:rPr lang="en-US" sz="3600" baseline="30000" dirty="0">
                <a:solidFill>
                  <a:prstClr val="black"/>
                </a:solidFill>
                <a:latin typeface="Times New Roman" pitchFamily="18" charset="0"/>
                <a:cs typeface="Times New Roman" pitchFamily="18" charset="0"/>
              </a:rPr>
              <a:t>2</a:t>
            </a:r>
            <a:r>
              <a:rPr lang="en-US" sz="3600" dirty="0">
                <a:solidFill>
                  <a:prstClr val="black"/>
                </a:solidFill>
                <a:latin typeface="Times New Roman" pitchFamily="18" charset="0"/>
                <a:cs typeface="Times New Roman" pitchFamily="18" charset="0"/>
              </a:rPr>
              <a:t> = .12, </a:t>
            </a:r>
            <a:r>
              <a:rPr lang="en-US" sz="3600" dirty="0">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 0.34, 95% CI [.20, .49], </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p</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&lt; .001</a:t>
            </a:r>
            <a:r>
              <a:rPr lang="en-US" sz="3600" dirty="0">
                <a:latin typeface="Times New Roman" panose="02020603050405020304" pitchFamily="18" charset="0"/>
                <a:cs typeface="Times New Roman" panose="02020603050405020304" pitchFamily="18" charset="0"/>
              </a:rPr>
              <a:t> </a:t>
            </a:r>
          </a:p>
          <a:p>
            <a:pPr marL="661034" indent="-571500">
              <a:spcAft>
                <a:spcPts val="1763"/>
              </a:spcAft>
              <a:buClr>
                <a:srgbClr val="461D7C"/>
              </a:buClr>
              <a:buFont typeface="Arial" panose="020B0604020202020204" pitchFamily="34" charset="0"/>
              <a:buChar char="•"/>
            </a:pPr>
            <a:endParaRPr lang="en-US" sz="3600" dirty="0">
              <a:solidFill>
                <a:prstClr val="black"/>
              </a:solidFill>
              <a:latin typeface="Times New Roman" pitchFamily="18" charset="0"/>
              <a:cs typeface="Times New Roman" pitchFamily="18" charset="0"/>
            </a:endParaRPr>
          </a:p>
          <a:p>
            <a:pPr marL="89534">
              <a:spcAft>
                <a:spcPts val="1763"/>
              </a:spcAft>
              <a:buClr>
                <a:srgbClr val="461D7C"/>
              </a:buClr>
            </a:pPr>
            <a:r>
              <a:rPr lang="en-US" sz="3600" b="1" dirty="0">
                <a:solidFill>
                  <a:srgbClr val="461D7C"/>
                </a:solidFill>
                <a:latin typeface="Times New Roman" panose="02020603050405020304" pitchFamily="18" charset="0"/>
                <a:cs typeface="Times New Roman" panose="02020603050405020304" pitchFamily="18" charset="0"/>
              </a:rPr>
              <a:t>Experiment 2 (Subjects as random effects)</a:t>
            </a:r>
          </a:p>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No significant VS x question-type interaction for absolute estimation error model, </a:t>
            </a:r>
            <a:r>
              <a:rPr lang="en-US" sz="3600" dirty="0">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 0.07, 95% CI [-.13, .28], </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p</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 .495</a:t>
            </a:r>
            <a:r>
              <a:rPr lang="en-US" sz="3600"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Significant VS x question-type interaction for relative accuracy model, </a:t>
            </a:r>
            <a:r>
              <a:rPr lang="en-US" sz="3600" dirty="0">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 -0.26, 95% CI [-.43, -.09], </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p</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 .003</a:t>
            </a:r>
            <a:r>
              <a:rPr lang="en-US" sz="3600" dirty="0">
                <a:latin typeface="Times New Roman" panose="02020603050405020304" pitchFamily="18" charset="0"/>
                <a:cs typeface="Times New Roman" panose="02020603050405020304" pitchFamily="18" charset="0"/>
              </a:rPr>
              <a:t> </a:t>
            </a:r>
          </a:p>
          <a:p>
            <a:pPr marL="661034" indent="-571500">
              <a:spcAft>
                <a:spcPts val="1763"/>
              </a:spcAft>
              <a:buClr>
                <a:srgbClr val="461D7C"/>
              </a:buClr>
              <a:buFont typeface="Arial" panose="020B0604020202020204" pitchFamily="34" charset="0"/>
              <a:buChar char="•"/>
            </a:pPr>
            <a:r>
              <a:rPr lang="en-US" sz="3600" dirty="0">
                <a:solidFill>
                  <a:prstClr val="black"/>
                </a:solidFill>
                <a:latin typeface="Times New Roman" pitchFamily="18" charset="0"/>
                <a:cs typeface="Times New Roman" pitchFamily="18" charset="0"/>
              </a:rPr>
              <a:t>Significant VS x question-type interaction for over-estimation of rare events model, </a:t>
            </a:r>
            <a:r>
              <a:rPr lang="en-US" sz="3600" dirty="0">
                <a:latin typeface="Times New Roman" panose="02020603050405020304" pitchFamily="18" charset="0"/>
                <a:ea typeface="Times New Roman" panose="02020603050405020304" pitchFamily="18" charset="0"/>
                <a:cs typeface="Times New Roman" panose="02020603050405020304" pitchFamily="18" charset="0"/>
                <a:sym typeface="Symbol" pitchFamily="2" charset="2"/>
              </a:rPr>
              <a:t></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 0.20, 95% CI [.04, .36], </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p</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 .014</a:t>
            </a:r>
            <a:endParaRPr lang="en-US" sz="3525" dirty="0">
              <a:solidFill>
                <a:prstClr val="black"/>
              </a:solidFill>
              <a:latin typeface="Times New Roman" pitchFamily="18" charset="0"/>
              <a:cs typeface="Times New Roman" pitchFamily="18" charset="0"/>
            </a:endParaRPr>
          </a:p>
        </p:txBody>
      </p:sp>
      <p:sp>
        <p:nvSpPr>
          <p:cNvPr id="59" name="TextBox 58"/>
          <p:cNvSpPr txBox="1"/>
          <p:nvPr/>
        </p:nvSpPr>
        <p:spPr>
          <a:xfrm>
            <a:off x="31338509" y="27034125"/>
            <a:ext cx="8953500" cy="9089668"/>
          </a:xfrm>
          <a:prstGeom prst="rect">
            <a:avLst/>
          </a:prstGeom>
          <a:noFill/>
        </p:spPr>
        <p:txBody>
          <a:bodyPr wrap="square" rtlCol="0">
            <a:spAutoFit/>
          </a:bodyPr>
          <a:lstStyle/>
          <a:p>
            <a:pPr marL="661034" indent="-571500">
              <a:spcBef>
                <a:spcPts val="1371"/>
              </a:spcBef>
              <a:spcAft>
                <a:spcPts val="1371"/>
              </a:spcAft>
              <a:buClr>
                <a:srgbClr val="461D7C"/>
              </a:buClr>
              <a:buSzPct val="100000"/>
              <a:buFont typeface="Arial" panose="020B0604020202020204" pitchFamily="34" charset="0"/>
              <a:buChar char="•"/>
            </a:pPr>
            <a:r>
              <a:rPr lang="en-US" sz="3600" dirty="0">
                <a:solidFill>
                  <a:prstClr val="black"/>
                </a:solidFill>
                <a:latin typeface="Times New Roman" pitchFamily="18" charset="0"/>
                <a:cs typeface="Times New Roman" pitchFamily="18" charset="0"/>
              </a:rPr>
              <a:t>People higher in agreeability tend to get paid more accurately overall.</a:t>
            </a:r>
          </a:p>
          <a:p>
            <a:pPr marL="661034" indent="-571500">
              <a:spcBef>
                <a:spcPts val="1371"/>
              </a:spcBef>
              <a:spcAft>
                <a:spcPts val="1371"/>
              </a:spcAft>
              <a:buClr>
                <a:srgbClr val="461D7C"/>
              </a:buClr>
              <a:buSzPct val="100000"/>
              <a:buFont typeface="Arial" panose="020B0604020202020204" pitchFamily="34" charset="0"/>
              <a:buChar char="•"/>
            </a:pPr>
            <a:r>
              <a:rPr lang="en-US" sz="3600" dirty="0">
                <a:solidFill>
                  <a:prstClr val="black"/>
                </a:solidFill>
                <a:latin typeface="Times New Roman" pitchFamily="18" charset="0"/>
                <a:cs typeface="Times New Roman" pitchFamily="18" charset="0"/>
              </a:rPr>
              <a:t>Medical professionals and journalists might consider :</a:t>
            </a:r>
          </a:p>
          <a:p>
            <a:pPr marL="1487045" lvl="1" indent="-571500">
              <a:spcBef>
                <a:spcPts val="1371"/>
              </a:spcBef>
              <a:spcAft>
                <a:spcPts val="1371"/>
              </a:spcAft>
              <a:buClr>
                <a:srgbClr val="461D7C"/>
              </a:buClr>
              <a:buSzPct val="100000"/>
              <a:buFont typeface="Arial" panose="020B0604020202020204" pitchFamily="34" charset="0"/>
              <a:buChar char="•"/>
            </a:pPr>
            <a:r>
              <a:rPr lang="en-US" sz="3600" dirty="0">
                <a:solidFill>
                  <a:prstClr val="black"/>
                </a:solidFill>
                <a:latin typeface="Times New Roman" pitchFamily="18" charset="0"/>
                <a:cs typeface="Times New Roman" pitchFamily="18" charset="0"/>
              </a:rPr>
              <a:t>Comparing unfamiliar risks to more familiar ones (e.g., compare HPV risks to team sports, </a:t>
            </a:r>
            <a:r>
              <a:rPr lang="en-US" sz="3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Donahue, Hendrix, Sturm, &amp; </a:t>
            </a:r>
            <a:r>
              <a:rPr lang="en-US" sz="3600" dirty="0" err="1">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Zimet</a:t>
            </a:r>
            <a:r>
              <a:rPr lang="en-US" sz="36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2017)</a:t>
            </a:r>
            <a:endParaRPr lang="en-US" sz="3600" dirty="0">
              <a:solidFill>
                <a:prstClr val="black"/>
              </a:solidFill>
              <a:latin typeface="Times New Roman" pitchFamily="18" charset="0"/>
              <a:cs typeface="Times New Roman" pitchFamily="18" charset="0"/>
            </a:endParaRPr>
          </a:p>
          <a:p>
            <a:pPr marL="1487045" lvl="1" indent="-571500">
              <a:spcBef>
                <a:spcPts val="1371"/>
              </a:spcBef>
              <a:spcAft>
                <a:spcPts val="1371"/>
              </a:spcAft>
              <a:buClr>
                <a:srgbClr val="461D7C"/>
              </a:buClr>
              <a:buSzPct val="100000"/>
              <a:buFont typeface="Arial" panose="020B0604020202020204" pitchFamily="34" charset="0"/>
              <a:buChar char="•"/>
            </a:pPr>
            <a:r>
              <a:rPr lang="en-US" sz="3600" dirty="0">
                <a:solidFill>
                  <a:prstClr val="black"/>
                </a:solidFill>
                <a:latin typeface="Times New Roman" pitchFamily="18" charset="0"/>
                <a:cs typeface="Times New Roman" pitchFamily="18" charset="0"/>
              </a:rPr>
              <a:t>Contextualizing numerical information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Barrio, Goldstein, &amp;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Hofman</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2016</a:t>
            </a:r>
            <a:r>
              <a:rPr lang="en-US" sz="3600" dirty="0">
                <a:latin typeface="Times New Roman" panose="02020603050405020304" pitchFamily="18" charset="0"/>
                <a:cs typeface="Times New Roman" panose="02020603050405020304" pitchFamily="18" charset="0"/>
              </a:rPr>
              <a:t>)</a:t>
            </a:r>
            <a:endParaRPr lang="en-US" sz="3600" b="1" dirty="0">
              <a:solidFill>
                <a:srgbClr val="CC0000"/>
              </a:solidFill>
              <a:latin typeface="Times New Roman" panose="02020603050405020304" pitchFamily="18" charset="0"/>
              <a:cs typeface="Times New Roman" panose="02020603050405020304" pitchFamily="18" charset="0"/>
            </a:endParaRPr>
          </a:p>
          <a:p>
            <a:pPr marL="89534">
              <a:spcBef>
                <a:spcPts val="1371"/>
              </a:spcBef>
              <a:spcAft>
                <a:spcPts val="1371"/>
              </a:spcAft>
              <a:buClr>
                <a:srgbClr val="CC0000"/>
              </a:buClr>
              <a:buSzPct val="100000"/>
            </a:pPr>
            <a:endParaRPr lang="en-US" sz="3600" b="1" dirty="0">
              <a:solidFill>
                <a:srgbClr val="461D7C"/>
              </a:solidFill>
              <a:latin typeface="Times New Roman" panose="02020603050405020304" pitchFamily="18" charset="0"/>
              <a:cs typeface="Times New Roman" panose="02020603050405020304" pitchFamily="18" charset="0"/>
            </a:endParaRPr>
          </a:p>
          <a:p>
            <a:pPr marL="89534" algn="ctr">
              <a:spcBef>
                <a:spcPts val="1371"/>
              </a:spcBef>
              <a:spcAft>
                <a:spcPts val="1371"/>
              </a:spcAft>
              <a:buClr>
                <a:srgbClr val="CC0000"/>
              </a:buClr>
              <a:buSzPct val="100000"/>
            </a:pPr>
            <a:r>
              <a:rPr lang="en-US" sz="3600" b="1" dirty="0">
                <a:solidFill>
                  <a:srgbClr val="461D7C"/>
                </a:solidFill>
                <a:latin typeface="Times New Roman" panose="02020603050405020304" pitchFamily="18" charset="0"/>
                <a:cs typeface="Times New Roman" panose="02020603050405020304" pitchFamily="18" charset="0"/>
              </a:rPr>
              <a:t>For follow-up questions or copies of this poster: jane.doe@lsua.edu</a:t>
            </a:r>
          </a:p>
        </p:txBody>
      </p:sp>
      <p:pic>
        <p:nvPicPr>
          <p:cNvPr id="60" name="Picture 5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1749336" y="11200881"/>
            <a:ext cx="7772400" cy="9995125"/>
          </a:xfrm>
          <a:prstGeom prst="rect">
            <a:avLst/>
          </a:prstGeom>
        </p:spPr>
      </p:pic>
    </p:spTree>
    <p:extLst>
      <p:ext uri="{BB962C8B-B14F-4D97-AF65-F5344CB8AC3E}">
        <p14:creationId xmlns:p14="http://schemas.microsoft.com/office/powerpoint/2010/main" val="3559263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45FE24980E9A40AF0B528DCF495A4A" ma:contentTypeVersion="14" ma:contentTypeDescription="Create a new document." ma:contentTypeScope="" ma:versionID="ef6bd00e12958570f47fbbc008d6b79f">
  <xsd:schema xmlns:xsd="http://www.w3.org/2001/XMLSchema" xmlns:xs="http://www.w3.org/2001/XMLSchema" xmlns:p="http://schemas.microsoft.com/office/2006/metadata/properties" xmlns:ns3="72de61ce-37aa-4556-9d60-038b73718324" xmlns:ns4="08eb9fc9-598b-42a4-bfe8-c81f8b1acf81" targetNamespace="http://schemas.microsoft.com/office/2006/metadata/properties" ma:root="true" ma:fieldsID="414662e7df221eb92a77a9b60eb6833e" ns3:_="" ns4:_="">
    <xsd:import namespace="72de61ce-37aa-4556-9d60-038b73718324"/>
    <xsd:import namespace="08eb9fc9-598b-42a4-bfe8-c81f8b1acf8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de61ce-37aa-4556-9d60-038b737183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8eb9fc9-598b-42a4-bfe8-c81f8b1acf8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1912A4-A5F8-45AC-94ED-D8E77C2C3D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de61ce-37aa-4556-9d60-038b73718324"/>
    <ds:schemaRef ds:uri="08eb9fc9-598b-42a4-bfe8-c81f8b1acf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8433E11-F35A-4620-8335-0AEB89A68C09}">
  <ds:schemaRefs>
    <ds:schemaRef ds:uri="http://schemas.microsoft.com/sharepoint/v3/contenttype/forms"/>
  </ds:schemaRefs>
</ds:datastoreItem>
</file>

<file path=customXml/itemProps3.xml><?xml version="1.0" encoding="utf-8"?>
<ds:datastoreItem xmlns:ds="http://schemas.openxmlformats.org/officeDocument/2006/customXml" ds:itemID="{E44D3867-D67C-4B92-9416-1223CD45CC18}">
  <ds:schemaRefs>
    <ds:schemaRef ds:uri="http://schemas.microsoft.com/office/2006/documentManagement/types"/>
    <ds:schemaRef ds:uri="http://schemas.microsoft.com/office/infopath/2007/PartnerControls"/>
    <ds:schemaRef ds:uri="http://schemas.microsoft.com/office/2006/metadata/properties"/>
    <ds:schemaRef ds:uri="72de61ce-37aa-4556-9d60-038b73718324"/>
    <ds:schemaRef ds:uri="http://purl.org/dc/terms/"/>
    <ds:schemaRef ds:uri="http://purl.org/dc/dcmitype/"/>
    <ds:schemaRef ds:uri="08eb9fc9-598b-42a4-bfe8-c81f8b1acf81"/>
    <ds:schemaRef ds:uri="http://schemas.openxmlformats.org/package/2006/metadata/core-properti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95</TotalTime>
  <Words>612</Words>
  <Application>Microsoft Office PowerPoint</Application>
  <PresentationFormat>Custom</PresentationFormat>
  <Paragraphs>49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 Math</vt:lpstr>
      <vt:lpstr>Times New Roman</vt:lpstr>
      <vt:lpstr>Office Theme</vt:lpstr>
      <vt:lpstr>PowerPoint Presentation</vt:lpstr>
    </vt:vector>
  </TitlesOfParts>
  <Company>LSUA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Waller</dc:creator>
  <cp:lastModifiedBy>Joshua Day</cp:lastModifiedBy>
  <cp:revision>14</cp:revision>
  <dcterms:created xsi:type="dcterms:W3CDTF">2022-03-27T22:24:40Z</dcterms:created>
  <dcterms:modified xsi:type="dcterms:W3CDTF">2024-04-08T20:38:49Z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0x010100F545FE24980E9A40AF0B528DCF495A4A</vt:lpwstr>
  </property>
</Properties>
</file>