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41148000" cy="37490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808" userDrawn="1">
          <p15:clr>
            <a:srgbClr val="A4A3A4"/>
          </p15:clr>
        </p15:guide>
        <p15:guide id="2" pos="129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1D7C"/>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9" autoAdjust="0"/>
    <p:restoredTop sz="94660"/>
  </p:normalViewPr>
  <p:slideViewPr>
    <p:cSldViewPr snapToGrid="0" showGuides="1">
      <p:cViewPr varScale="1">
        <p:scale>
          <a:sx n="21" d="100"/>
          <a:sy n="21" d="100"/>
        </p:scale>
        <p:origin x="1992" y="42"/>
      </p:cViewPr>
      <p:guideLst>
        <p:guide orient="horz" pos="11808"/>
        <p:guide pos="129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US" sz="3200" dirty="0" smtClean="0"/>
              <a:t>Numbers</a:t>
            </a:r>
            <a:endParaRPr lang="en-US" sz="3200" dirty="0"/>
          </a:p>
        </c:rich>
      </c:tx>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Series 1</c:v>
                </c:pt>
              </c:strCache>
            </c:strRef>
          </c:tx>
          <c:spPr>
            <a:solidFill>
              <a:schemeClr val="accent1"/>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83E-44E8-B1B6-8EBD30F24E35}"/>
            </c:ext>
          </c:extLst>
        </c:ser>
        <c:ser>
          <c:idx val="1"/>
          <c:order val="1"/>
          <c:tx>
            <c:strRef>
              <c:f>Sheet1!$C$1</c:f>
              <c:strCache>
                <c:ptCount val="1"/>
                <c:pt idx="0">
                  <c:v>Series 2</c:v>
                </c:pt>
              </c:strCache>
            </c:strRef>
          </c:tx>
          <c:spPr>
            <a:solidFill>
              <a:schemeClr val="accent2"/>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83E-44E8-B1B6-8EBD30F24E35}"/>
            </c:ext>
          </c:extLst>
        </c:ser>
        <c:ser>
          <c:idx val="2"/>
          <c:order val="2"/>
          <c:tx>
            <c:strRef>
              <c:f>Sheet1!$D$1</c:f>
              <c:strCache>
                <c:ptCount val="1"/>
                <c:pt idx="0">
                  <c:v>Series 3</c:v>
                </c:pt>
              </c:strCache>
            </c:strRef>
          </c:tx>
          <c:spPr>
            <a:solidFill>
              <a:schemeClr val="accent3"/>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883E-44E8-B1B6-8EBD30F24E35}"/>
            </c:ext>
          </c:extLst>
        </c:ser>
        <c:dLbls>
          <c:showLegendKey val="0"/>
          <c:showVal val="0"/>
          <c:showCatName val="0"/>
          <c:showSerName val="0"/>
          <c:showPercent val="0"/>
          <c:showBubbleSize val="0"/>
        </c:dLbls>
        <c:gapWidth val="150"/>
        <c:shape val="box"/>
        <c:axId val="460833616"/>
        <c:axId val="460827376"/>
        <c:axId val="0"/>
      </c:bar3DChart>
      <c:catAx>
        <c:axId val="4608336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460827376"/>
        <c:crosses val="autoZero"/>
        <c:auto val="1"/>
        <c:lblAlgn val="ctr"/>
        <c:lblOffset val="100"/>
        <c:noMultiLvlLbl val="0"/>
      </c:catAx>
      <c:valAx>
        <c:axId val="460827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4608336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r>
              <a:rPr lang="en-US" sz="3200" dirty="0" smtClean="0"/>
              <a:t>More</a:t>
            </a:r>
            <a:r>
              <a:rPr lang="en-US" sz="3200" baseline="0" dirty="0" smtClean="0"/>
              <a:t> numbers</a:t>
            </a:r>
            <a:endParaRPr lang="en-US" sz="3200" dirty="0"/>
          </a:p>
        </c:rich>
      </c:tx>
      <c:layout/>
      <c:overlay val="0"/>
      <c:spPr>
        <a:noFill/>
        <a:ln>
          <a:noFill/>
        </a:ln>
        <a:effectLst/>
      </c:spPr>
      <c:txPr>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ofPieChart>
        <c:ofPieType val="bar"/>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F8B-45E7-868A-90988D7CC06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F8B-45E7-868A-90988D7CC06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F8B-45E7-868A-90988D7CC06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F8B-45E7-868A-90988D7CC065}"/>
              </c:ext>
            </c:extLst>
          </c:dPt>
          <c:dPt>
            <c:idx val="4"/>
            <c:bubble3D val="0"/>
            <c:explosion val="5"/>
            <c:spPr>
              <a:solidFill>
                <a:schemeClr val="accent5"/>
              </a:solidFill>
              <a:ln w="19050">
                <a:solidFill>
                  <a:schemeClr val="lt1"/>
                </a:solidFill>
              </a:ln>
              <a:effectLst/>
            </c:spPr>
            <c:extLst>
              <c:ext xmlns:c16="http://schemas.microsoft.com/office/drawing/2014/chart" uri="{C3380CC4-5D6E-409C-BE32-E72D297353CC}">
                <c16:uniqueId val="{00000009-6F8B-45E7-868A-90988D7CC065}"/>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A-6F8B-45E7-868A-90988D7CC065}"/>
            </c:ext>
          </c:extLst>
        </c:ser>
        <c:dLbls>
          <c:showLegendKey val="0"/>
          <c:showVal val="0"/>
          <c:showCatName val="0"/>
          <c:showSerName val="0"/>
          <c:showPercent val="0"/>
          <c:showBubbleSize val="0"/>
          <c:showLeaderLines val="1"/>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6135585"/>
            <a:ext cx="34975800" cy="13052213"/>
          </a:xfrm>
        </p:spPr>
        <p:txBody>
          <a:bodyPr anchor="b"/>
          <a:lstStyle>
            <a:lvl1pPr algn="ctr">
              <a:defRPr sz="27000"/>
            </a:lvl1pPr>
          </a:lstStyle>
          <a:p>
            <a:r>
              <a:rPr lang="en-US" smtClean="0"/>
              <a:t>Click to edit Master title style</a:t>
            </a:r>
            <a:endParaRPr lang="en-US" dirty="0"/>
          </a:p>
        </p:txBody>
      </p:sp>
      <p:sp>
        <p:nvSpPr>
          <p:cNvPr id="3" name="Subtitle 2"/>
          <p:cNvSpPr>
            <a:spLocks noGrp="1"/>
          </p:cNvSpPr>
          <p:nvPr>
            <p:ph type="subTitle" idx="1"/>
          </p:nvPr>
        </p:nvSpPr>
        <p:spPr>
          <a:xfrm>
            <a:off x="5143500" y="19691141"/>
            <a:ext cx="30861000" cy="9051499"/>
          </a:xfrm>
        </p:spPr>
        <p:txBody>
          <a:bodyPr/>
          <a:lstStyle>
            <a:lvl1pPr marL="0" indent="0" algn="ctr">
              <a:buNone/>
              <a:defRPr sz="10800"/>
            </a:lvl1pPr>
            <a:lvl2pPr marL="2057400" indent="0" algn="ctr">
              <a:buNone/>
              <a:defRPr sz="9000"/>
            </a:lvl2pPr>
            <a:lvl3pPr marL="4114800" indent="0" algn="ctr">
              <a:buNone/>
              <a:defRPr sz="8100"/>
            </a:lvl3pPr>
            <a:lvl4pPr marL="6172200" indent="0" algn="ctr">
              <a:buNone/>
              <a:defRPr sz="7200"/>
            </a:lvl4pPr>
            <a:lvl5pPr marL="8229600" indent="0" algn="ctr">
              <a:buNone/>
              <a:defRPr sz="7200"/>
            </a:lvl5pPr>
            <a:lvl6pPr marL="10287000" indent="0" algn="ctr">
              <a:buNone/>
              <a:defRPr sz="7200"/>
            </a:lvl6pPr>
            <a:lvl7pPr marL="12344400" indent="0" algn="ctr">
              <a:buNone/>
              <a:defRPr sz="7200"/>
            </a:lvl7pPr>
            <a:lvl8pPr marL="14401800" indent="0" algn="ctr">
              <a:buNone/>
              <a:defRPr sz="7200"/>
            </a:lvl8pPr>
            <a:lvl9pPr marL="16459200" indent="0" algn="ctr">
              <a:buNone/>
              <a:defRPr sz="7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255FAF-8A1E-48A3-B898-1475AC1AD1DC}"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2894682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255FAF-8A1E-48A3-B898-1475AC1AD1DC}"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1403045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446540" y="1996017"/>
            <a:ext cx="8872538" cy="317713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28927" y="1996017"/>
            <a:ext cx="26103263" cy="3177138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255FAF-8A1E-48A3-B898-1475AC1AD1DC}"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300282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255FAF-8A1E-48A3-B898-1475AC1AD1DC}"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731418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07496" y="9346576"/>
            <a:ext cx="35490150" cy="15594962"/>
          </a:xfrm>
        </p:spPr>
        <p:txBody>
          <a:bodyPr anchor="b"/>
          <a:lstStyle>
            <a:lvl1pPr>
              <a:defRPr sz="27000"/>
            </a:lvl1pPr>
          </a:lstStyle>
          <a:p>
            <a:r>
              <a:rPr lang="en-US" smtClean="0"/>
              <a:t>Click to edit Master title style</a:t>
            </a:r>
            <a:endParaRPr lang="en-US" dirty="0"/>
          </a:p>
        </p:txBody>
      </p:sp>
      <p:sp>
        <p:nvSpPr>
          <p:cNvPr id="3" name="Text Placeholder 2"/>
          <p:cNvSpPr>
            <a:spLocks noGrp="1"/>
          </p:cNvSpPr>
          <p:nvPr>
            <p:ph type="body" idx="1"/>
          </p:nvPr>
        </p:nvSpPr>
        <p:spPr>
          <a:xfrm>
            <a:off x="2807496" y="25089073"/>
            <a:ext cx="35490150" cy="8201022"/>
          </a:xfrm>
        </p:spPr>
        <p:txBody>
          <a:bodyPr/>
          <a:lstStyle>
            <a:lvl1pPr marL="0" indent="0">
              <a:buNone/>
              <a:defRPr sz="10800">
                <a:solidFill>
                  <a:schemeClr val="tx1"/>
                </a:solidFill>
              </a:defRPr>
            </a:lvl1pPr>
            <a:lvl2pPr marL="2057400" indent="0">
              <a:buNone/>
              <a:defRPr sz="9000">
                <a:solidFill>
                  <a:schemeClr val="tx1">
                    <a:tint val="75000"/>
                  </a:schemeClr>
                </a:solidFill>
              </a:defRPr>
            </a:lvl2pPr>
            <a:lvl3pPr marL="4114800" indent="0">
              <a:buNone/>
              <a:defRPr sz="8100">
                <a:solidFill>
                  <a:schemeClr val="tx1">
                    <a:tint val="75000"/>
                  </a:schemeClr>
                </a:solidFill>
              </a:defRPr>
            </a:lvl3pPr>
            <a:lvl4pPr marL="6172200" indent="0">
              <a:buNone/>
              <a:defRPr sz="7200">
                <a:solidFill>
                  <a:schemeClr val="tx1">
                    <a:tint val="75000"/>
                  </a:schemeClr>
                </a:solidFill>
              </a:defRPr>
            </a:lvl4pPr>
            <a:lvl5pPr marL="8229600" indent="0">
              <a:buNone/>
              <a:defRPr sz="7200">
                <a:solidFill>
                  <a:schemeClr val="tx1">
                    <a:tint val="75000"/>
                  </a:schemeClr>
                </a:solidFill>
              </a:defRPr>
            </a:lvl5pPr>
            <a:lvl6pPr marL="10287000" indent="0">
              <a:buNone/>
              <a:defRPr sz="7200">
                <a:solidFill>
                  <a:schemeClr val="tx1">
                    <a:tint val="75000"/>
                  </a:schemeClr>
                </a:solidFill>
              </a:defRPr>
            </a:lvl6pPr>
            <a:lvl7pPr marL="12344400" indent="0">
              <a:buNone/>
              <a:defRPr sz="7200">
                <a:solidFill>
                  <a:schemeClr val="tx1">
                    <a:tint val="75000"/>
                  </a:schemeClr>
                </a:solidFill>
              </a:defRPr>
            </a:lvl7pPr>
            <a:lvl8pPr marL="14401800" indent="0">
              <a:buNone/>
              <a:defRPr sz="7200">
                <a:solidFill>
                  <a:schemeClr val="tx1">
                    <a:tint val="75000"/>
                  </a:schemeClr>
                </a:solidFill>
              </a:defRPr>
            </a:lvl8pPr>
            <a:lvl9pPr marL="16459200" indent="0">
              <a:buNone/>
              <a:defRPr sz="7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255FAF-8A1E-48A3-B898-1475AC1AD1DC}"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2451101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828925" y="9980084"/>
            <a:ext cx="17487900" cy="237873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0831175" y="9980084"/>
            <a:ext cx="17487900" cy="237873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255FAF-8A1E-48A3-B898-1475AC1AD1DC}"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405173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34285" y="1996025"/>
            <a:ext cx="35490150" cy="724641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834289" y="9190358"/>
            <a:ext cx="17407530" cy="4504052"/>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smtClean="0"/>
              <a:t>Edit Master text styles</a:t>
            </a:r>
          </a:p>
        </p:txBody>
      </p:sp>
      <p:sp>
        <p:nvSpPr>
          <p:cNvPr id="4" name="Content Placeholder 3"/>
          <p:cNvSpPr>
            <a:spLocks noGrp="1"/>
          </p:cNvSpPr>
          <p:nvPr>
            <p:ph sz="half" idx="2"/>
          </p:nvPr>
        </p:nvSpPr>
        <p:spPr>
          <a:xfrm>
            <a:off x="2834289" y="13694410"/>
            <a:ext cx="17407530" cy="201424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0831177" y="9190358"/>
            <a:ext cx="17493260" cy="4504052"/>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smtClean="0"/>
              <a:t>Edit Master text styles</a:t>
            </a:r>
          </a:p>
        </p:txBody>
      </p:sp>
      <p:sp>
        <p:nvSpPr>
          <p:cNvPr id="6" name="Content Placeholder 5"/>
          <p:cNvSpPr>
            <a:spLocks noGrp="1"/>
          </p:cNvSpPr>
          <p:nvPr>
            <p:ph sz="quarter" idx="4"/>
          </p:nvPr>
        </p:nvSpPr>
        <p:spPr>
          <a:xfrm>
            <a:off x="20831177" y="13694410"/>
            <a:ext cx="17493260" cy="201424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255FAF-8A1E-48A3-B898-1475AC1AD1DC}" type="datetimeFigureOut">
              <a:rPr lang="en-US" smtClean="0"/>
              <a:t>3/27/2022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3437467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255FAF-8A1E-48A3-B898-1475AC1AD1DC}" type="datetimeFigureOut">
              <a:rPr lang="en-US" smtClean="0"/>
              <a:t>3/27/2022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2673520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55FAF-8A1E-48A3-B898-1475AC1AD1DC}" type="datetimeFigureOut">
              <a:rPr lang="en-US" smtClean="0"/>
              <a:t>3/27/2022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28249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5" y="2499360"/>
            <a:ext cx="13271301" cy="8747760"/>
          </a:xfrm>
        </p:spPr>
        <p:txBody>
          <a:bodyPr anchor="b"/>
          <a:lstStyle>
            <a:lvl1pPr>
              <a:defRPr sz="14400"/>
            </a:lvl1pPr>
          </a:lstStyle>
          <a:p>
            <a:r>
              <a:rPr lang="en-US" smtClean="0"/>
              <a:t>Click to edit Master title style</a:t>
            </a:r>
            <a:endParaRPr lang="en-US" dirty="0"/>
          </a:p>
        </p:txBody>
      </p:sp>
      <p:sp>
        <p:nvSpPr>
          <p:cNvPr id="3" name="Content Placeholder 2"/>
          <p:cNvSpPr>
            <a:spLocks noGrp="1"/>
          </p:cNvSpPr>
          <p:nvPr>
            <p:ph idx="1"/>
          </p:nvPr>
        </p:nvSpPr>
        <p:spPr>
          <a:xfrm>
            <a:off x="17493259" y="5397932"/>
            <a:ext cx="20831175" cy="26642483"/>
          </a:xfrm>
        </p:spPr>
        <p:txBody>
          <a:bodyPr/>
          <a:lstStyle>
            <a:lvl1pPr>
              <a:defRPr sz="14400"/>
            </a:lvl1pPr>
            <a:lvl2pPr>
              <a:defRPr sz="12600"/>
            </a:lvl2pPr>
            <a:lvl3pPr>
              <a:defRPr sz="10800"/>
            </a:lvl3pPr>
            <a:lvl4pPr>
              <a:defRPr sz="9000"/>
            </a:lvl4pPr>
            <a:lvl5pPr>
              <a:defRPr sz="9000"/>
            </a:lvl5pPr>
            <a:lvl6pPr>
              <a:defRPr sz="9000"/>
            </a:lvl6pPr>
            <a:lvl7pPr>
              <a:defRPr sz="9000"/>
            </a:lvl7pPr>
            <a:lvl8pPr>
              <a:defRPr sz="9000"/>
            </a:lvl8pPr>
            <a:lvl9pPr>
              <a:defRPr sz="9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834285" y="11247120"/>
            <a:ext cx="13271301" cy="20836681"/>
          </a:xfrm>
        </p:spPr>
        <p:txBody>
          <a:bodyPr/>
          <a:lstStyle>
            <a:lvl1pPr marL="0" indent="0">
              <a:buNone/>
              <a:defRPr sz="7200"/>
            </a:lvl1pPr>
            <a:lvl2pPr marL="2057400" indent="0">
              <a:buNone/>
              <a:defRPr sz="6300"/>
            </a:lvl2pPr>
            <a:lvl3pPr marL="4114800" indent="0">
              <a:buNone/>
              <a:defRPr sz="5400"/>
            </a:lvl3pPr>
            <a:lvl4pPr marL="6172200" indent="0">
              <a:buNone/>
              <a:defRPr sz="4500"/>
            </a:lvl4pPr>
            <a:lvl5pPr marL="8229600" indent="0">
              <a:buNone/>
              <a:defRPr sz="4500"/>
            </a:lvl5pPr>
            <a:lvl6pPr marL="10287000" indent="0">
              <a:buNone/>
              <a:defRPr sz="4500"/>
            </a:lvl6pPr>
            <a:lvl7pPr marL="12344400" indent="0">
              <a:buNone/>
              <a:defRPr sz="4500"/>
            </a:lvl7pPr>
            <a:lvl8pPr marL="14401800" indent="0">
              <a:buNone/>
              <a:defRPr sz="4500"/>
            </a:lvl8pPr>
            <a:lvl9pPr marL="16459200" indent="0">
              <a:buNone/>
              <a:defRPr sz="4500"/>
            </a:lvl9pPr>
          </a:lstStyle>
          <a:p>
            <a:pPr lvl="0"/>
            <a:r>
              <a:rPr lang="en-US" smtClean="0"/>
              <a:t>Edit Master text styles</a:t>
            </a:r>
          </a:p>
        </p:txBody>
      </p:sp>
      <p:sp>
        <p:nvSpPr>
          <p:cNvPr id="5" name="Date Placeholder 4"/>
          <p:cNvSpPr>
            <a:spLocks noGrp="1"/>
          </p:cNvSpPr>
          <p:nvPr>
            <p:ph type="dt" sz="half" idx="10"/>
          </p:nvPr>
        </p:nvSpPr>
        <p:spPr/>
        <p:txBody>
          <a:bodyPr/>
          <a:lstStyle/>
          <a:p>
            <a:fld id="{5A255FAF-8A1E-48A3-B898-1475AC1AD1DC}"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2030835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5" y="2499360"/>
            <a:ext cx="13271301" cy="8747760"/>
          </a:xfrm>
        </p:spPr>
        <p:txBody>
          <a:bodyPr anchor="b"/>
          <a:lstStyle>
            <a:lvl1pPr>
              <a:defRPr sz="14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493259" y="5397932"/>
            <a:ext cx="20831175" cy="26642483"/>
          </a:xfrm>
        </p:spPr>
        <p:txBody>
          <a:bodyPr anchor="t"/>
          <a:lstStyle>
            <a:lvl1pPr marL="0" indent="0">
              <a:buNone/>
              <a:defRPr sz="14400"/>
            </a:lvl1pPr>
            <a:lvl2pPr marL="2057400" indent="0">
              <a:buNone/>
              <a:defRPr sz="12600"/>
            </a:lvl2pPr>
            <a:lvl3pPr marL="4114800" indent="0">
              <a:buNone/>
              <a:defRPr sz="10800"/>
            </a:lvl3pPr>
            <a:lvl4pPr marL="6172200" indent="0">
              <a:buNone/>
              <a:defRPr sz="9000"/>
            </a:lvl4pPr>
            <a:lvl5pPr marL="8229600" indent="0">
              <a:buNone/>
              <a:defRPr sz="9000"/>
            </a:lvl5pPr>
            <a:lvl6pPr marL="10287000" indent="0">
              <a:buNone/>
              <a:defRPr sz="9000"/>
            </a:lvl6pPr>
            <a:lvl7pPr marL="12344400" indent="0">
              <a:buNone/>
              <a:defRPr sz="9000"/>
            </a:lvl7pPr>
            <a:lvl8pPr marL="14401800" indent="0">
              <a:buNone/>
              <a:defRPr sz="9000"/>
            </a:lvl8pPr>
            <a:lvl9pPr marL="16459200" indent="0">
              <a:buNone/>
              <a:defRPr sz="9000"/>
            </a:lvl9pPr>
          </a:lstStyle>
          <a:p>
            <a:r>
              <a:rPr lang="en-US" smtClean="0"/>
              <a:t>Click icon to add picture</a:t>
            </a:r>
            <a:endParaRPr lang="en-US" dirty="0"/>
          </a:p>
        </p:txBody>
      </p:sp>
      <p:sp>
        <p:nvSpPr>
          <p:cNvPr id="4" name="Text Placeholder 3"/>
          <p:cNvSpPr>
            <a:spLocks noGrp="1"/>
          </p:cNvSpPr>
          <p:nvPr>
            <p:ph type="body" sz="half" idx="2"/>
          </p:nvPr>
        </p:nvSpPr>
        <p:spPr>
          <a:xfrm>
            <a:off x="2834285" y="11247120"/>
            <a:ext cx="13271301" cy="20836681"/>
          </a:xfrm>
        </p:spPr>
        <p:txBody>
          <a:bodyPr/>
          <a:lstStyle>
            <a:lvl1pPr marL="0" indent="0">
              <a:buNone/>
              <a:defRPr sz="7200"/>
            </a:lvl1pPr>
            <a:lvl2pPr marL="2057400" indent="0">
              <a:buNone/>
              <a:defRPr sz="6300"/>
            </a:lvl2pPr>
            <a:lvl3pPr marL="4114800" indent="0">
              <a:buNone/>
              <a:defRPr sz="5400"/>
            </a:lvl3pPr>
            <a:lvl4pPr marL="6172200" indent="0">
              <a:buNone/>
              <a:defRPr sz="4500"/>
            </a:lvl4pPr>
            <a:lvl5pPr marL="8229600" indent="0">
              <a:buNone/>
              <a:defRPr sz="4500"/>
            </a:lvl5pPr>
            <a:lvl6pPr marL="10287000" indent="0">
              <a:buNone/>
              <a:defRPr sz="4500"/>
            </a:lvl6pPr>
            <a:lvl7pPr marL="12344400" indent="0">
              <a:buNone/>
              <a:defRPr sz="4500"/>
            </a:lvl7pPr>
            <a:lvl8pPr marL="14401800" indent="0">
              <a:buNone/>
              <a:defRPr sz="4500"/>
            </a:lvl8pPr>
            <a:lvl9pPr marL="16459200" indent="0">
              <a:buNone/>
              <a:defRPr sz="4500"/>
            </a:lvl9pPr>
          </a:lstStyle>
          <a:p>
            <a:pPr lvl="0"/>
            <a:r>
              <a:rPr lang="en-US" smtClean="0"/>
              <a:t>Edit Master text styles</a:t>
            </a:r>
          </a:p>
        </p:txBody>
      </p:sp>
      <p:sp>
        <p:nvSpPr>
          <p:cNvPr id="5" name="Date Placeholder 4"/>
          <p:cNvSpPr>
            <a:spLocks noGrp="1"/>
          </p:cNvSpPr>
          <p:nvPr>
            <p:ph type="dt" sz="half" idx="10"/>
          </p:nvPr>
        </p:nvSpPr>
        <p:spPr/>
        <p:txBody>
          <a:bodyPr/>
          <a:lstStyle/>
          <a:p>
            <a:fld id="{5A255FAF-8A1E-48A3-B898-1475AC1AD1DC}"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317E1-5C59-40A8-8365-81E48489ACF2}" type="slidenum">
              <a:rPr lang="en-US" smtClean="0"/>
              <a:t>‹#›</a:t>
            </a:fld>
            <a:endParaRPr lang="en-US"/>
          </a:p>
        </p:txBody>
      </p:sp>
    </p:spTree>
    <p:extLst>
      <p:ext uri="{BB962C8B-B14F-4D97-AF65-F5344CB8AC3E}">
        <p14:creationId xmlns:p14="http://schemas.microsoft.com/office/powerpoint/2010/main" val="103301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28925" y="1996025"/>
            <a:ext cx="35490150" cy="724641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828925" y="9980084"/>
            <a:ext cx="35490150" cy="237873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828925" y="34748055"/>
            <a:ext cx="9258300" cy="1996017"/>
          </a:xfrm>
          <a:prstGeom prst="rect">
            <a:avLst/>
          </a:prstGeom>
        </p:spPr>
        <p:txBody>
          <a:bodyPr vert="horz" lIns="91440" tIns="45720" rIns="91440" bIns="45720" rtlCol="0" anchor="ctr"/>
          <a:lstStyle>
            <a:lvl1pPr algn="l">
              <a:defRPr sz="5400">
                <a:solidFill>
                  <a:schemeClr val="tx1">
                    <a:tint val="75000"/>
                  </a:schemeClr>
                </a:solidFill>
              </a:defRPr>
            </a:lvl1pPr>
          </a:lstStyle>
          <a:p>
            <a:fld id="{5A255FAF-8A1E-48A3-B898-1475AC1AD1DC}" type="datetimeFigureOut">
              <a:rPr lang="en-US" smtClean="0"/>
              <a:t>3/27/2022</a:t>
            </a:fld>
            <a:endParaRPr lang="en-US"/>
          </a:p>
        </p:txBody>
      </p:sp>
      <p:sp>
        <p:nvSpPr>
          <p:cNvPr id="5" name="Footer Placeholder 4"/>
          <p:cNvSpPr>
            <a:spLocks noGrp="1"/>
          </p:cNvSpPr>
          <p:nvPr>
            <p:ph type="ftr" sz="quarter" idx="3"/>
          </p:nvPr>
        </p:nvSpPr>
        <p:spPr>
          <a:xfrm>
            <a:off x="13630275" y="34748055"/>
            <a:ext cx="13887450" cy="1996017"/>
          </a:xfrm>
          <a:prstGeom prst="rect">
            <a:avLst/>
          </a:prstGeom>
        </p:spPr>
        <p:txBody>
          <a:bodyPr vert="horz" lIns="91440" tIns="45720" rIns="91440" bIns="45720" rtlCol="0" anchor="ctr"/>
          <a:lstStyle>
            <a:lvl1pPr algn="ctr">
              <a:defRPr sz="5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9060775" y="34748055"/>
            <a:ext cx="9258300" cy="1996017"/>
          </a:xfrm>
          <a:prstGeom prst="rect">
            <a:avLst/>
          </a:prstGeom>
        </p:spPr>
        <p:txBody>
          <a:bodyPr vert="horz" lIns="91440" tIns="45720" rIns="91440" bIns="45720" rtlCol="0" anchor="ctr"/>
          <a:lstStyle>
            <a:lvl1pPr algn="r">
              <a:defRPr sz="5400">
                <a:solidFill>
                  <a:schemeClr val="tx1">
                    <a:tint val="75000"/>
                  </a:schemeClr>
                </a:solidFill>
              </a:defRPr>
            </a:lvl1pPr>
          </a:lstStyle>
          <a:p>
            <a:fld id="{640317E1-5C59-40A8-8365-81E48489ACF2}" type="slidenum">
              <a:rPr lang="en-US" smtClean="0"/>
              <a:t>‹#›</a:t>
            </a:fld>
            <a:endParaRPr lang="en-US"/>
          </a:p>
        </p:txBody>
      </p:sp>
    </p:spTree>
    <p:extLst>
      <p:ext uri="{BB962C8B-B14F-4D97-AF65-F5344CB8AC3E}">
        <p14:creationId xmlns:p14="http://schemas.microsoft.com/office/powerpoint/2010/main" val="2405427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114800" rtl="0" eaLnBrk="1" latinLnBrk="0" hangingPunct="1">
        <a:lnSpc>
          <a:spcPct val="90000"/>
        </a:lnSpc>
        <a:spcBef>
          <a:spcPct val="0"/>
        </a:spcBef>
        <a:buNone/>
        <a:defRPr sz="19800" kern="1200">
          <a:solidFill>
            <a:schemeClr val="tx1"/>
          </a:solidFill>
          <a:latin typeface="+mj-lt"/>
          <a:ea typeface="+mj-ea"/>
          <a:cs typeface="+mj-cs"/>
        </a:defRPr>
      </a:lvl1pPr>
    </p:titleStyle>
    <p:bodyStyle>
      <a:lvl1pPr marL="1028700" indent="-1028700" algn="l" defTabSz="4114800" rtl="0" eaLnBrk="1" latinLnBrk="0" hangingPunct="1">
        <a:lnSpc>
          <a:spcPct val="90000"/>
        </a:lnSpc>
        <a:spcBef>
          <a:spcPts val="4500"/>
        </a:spcBef>
        <a:buFont typeface="Arial" panose="020B0604020202020204" pitchFamily="34" charset="0"/>
        <a:buChar char="•"/>
        <a:defRPr sz="12600" kern="1200">
          <a:solidFill>
            <a:schemeClr val="tx1"/>
          </a:solidFill>
          <a:latin typeface="+mn-lt"/>
          <a:ea typeface="+mn-ea"/>
          <a:cs typeface="+mn-cs"/>
        </a:defRPr>
      </a:lvl1pPr>
      <a:lvl2pPr marL="3086100" indent="-1028700" algn="l" defTabSz="4114800" rtl="0" eaLnBrk="1" latinLnBrk="0" hangingPunct="1">
        <a:lnSpc>
          <a:spcPct val="90000"/>
        </a:lnSpc>
        <a:spcBef>
          <a:spcPts val="2250"/>
        </a:spcBef>
        <a:buFont typeface="Arial" panose="020B0604020202020204" pitchFamily="34" charset="0"/>
        <a:buChar char="•"/>
        <a:defRPr sz="10800" kern="1200">
          <a:solidFill>
            <a:schemeClr val="tx1"/>
          </a:solidFill>
          <a:latin typeface="+mn-lt"/>
          <a:ea typeface="+mn-ea"/>
          <a:cs typeface="+mn-cs"/>
        </a:defRPr>
      </a:lvl2pPr>
      <a:lvl3pPr marL="5143500" indent="-1028700" algn="l" defTabSz="4114800" rtl="0" eaLnBrk="1" latinLnBrk="0" hangingPunct="1">
        <a:lnSpc>
          <a:spcPct val="90000"/>
        </a:lnSpc>
        <a:spcBef>
          <a:spcPts val="2250"/>
        </a:spcBef>
        <a:buFont typeface="Arial" panose="020B0604020202020204" pitchFamily="34" charset="0"/>
        <a:buChar char="•"/>
        <a:defRPr sz="9000" kern="1200">
          <a:solidFill>
            <a:schemeClr val="tx1"/>
          </a:solidFill>
          <a:latin typeface="+mn-lt"/>
          <a:ea typeface="+mn-ea"/>
          <a:cs typeface="+mn-cs"/>
        </a:defRPr>
      </a:lvl3pPr>
      <a:lvl4pPr marL="72009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4pPr>
      <a:lvl5pPr marL="92583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5pPr>
      <a:lvl6pPr marL="113157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6pPr>
      <a:lvl7pPr marL="133731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7pPr>
      <a:lvl8pPr marL="154305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8pPr>
      <a:lvl9pPr marL="174879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9pPr>
    </p:bodyStyle>
    <p:otherStyle>
      <a:defPPr>
        <a:defRPr lang="en-US"/>
      </a:defPPr>
      <a:lvl1pPr marL="0" algn="l" defTabSz="4114800" rtl="0" eaLnBrk="1" latinLnBrk="0" hangingPunct="1">
        <a:defRPr sz="8100" kern="1200">
          <a:solidFill>
            <a:schemeClr val="tx1"/>
          </a:solidFill>
          <a:latin typeface="+mn-lt"/>
          <a:ea typeface="+mn-ea"/>
          <a:cs typeface="+mn-cs"/>
        </a:defRPr>
      </a:lvl1pPr>
      <a:lvl2pPr marL="2057400" algn="l" defTabSz="4114800" rtl="0" eaLnBrk="1" latinLnBrk="0" hangingPunct="1">
        <a:defRPr sz="8100" kern="1200">
          <a:solidFill>
            <a:schemeClr val="tx1"/>
          </a:solidFill>
          <a:latin typeface="+mn-lt"/>
          <a:ea typeface="+mn-ea"/>
          <a:cs typeface="+mn-cs"/>
        </a:defRPr>
      </a:lvl2pPr>
      <a:lvl3pPr marL="4114800" algn="l" defTabSz="4114800" rtl="0" eaLnBrk="1" latinLnBrk="0" hangingPunct="1">
        <a:defRPr sz="8100" kern="1200">
          <a:solidFill>
            <a:schemeClr val="tx1"/>
          </a:solidFill>
          <a:latin typeface="+mn-lt"/>
          <a:ea typeface="+mn-ea"/>
          <a:cs typeface="+mn-cs"/>
        </a:defRPr>
      </a:lvl3pPr>
      <a:lvl4pPr marL="6172200" algn="l" defTabSz="4114800" rtl="0" eaLnBrk="1" latinLnBrk="0" hangingPunct="1">
        <a:defRPr sz="8100" kern="1200">
          <a:solidFill>
            <a:schemeClr val="tx1"/>
          </a:solidFill>
          <a:latin typeface="+mn-lt"/>
          <a:ea typeface="+mn-ea"/>
          <a:cs typeface="+mn-cs"/>
        </a:defRPr>
      </a:lvl4pPr>
      <a:lvl5pPr marL="8229600" algn="l" defTabSz="4114800" rtl="0" eaLnBrk="1" latinLnBrk="0" hangingPunct="1">
        <a:defRPr sz="8100" kern="1200">
          <a:solidFill>
            <a:schemeClr val="tx1"/>
          </a:solidFill>
          <a:latin typeface="+mn-lt"/>
          <a:ea typeface="+mn-ea"/>
          <a:cs typeface="+mn-cs"/>
        </a:defRPr>
      </a:lvl5pPr>
      <a:lvl6pPr marL="10287000" algn="l" defTabSz="4114800" rtl="0" eaLnBrk="1" latinLnBrk="0" hangingPunct="1">
        <a:defRPr sz="8100" kern="1200">
          <a:solidFill>
            <a:schemeClr val="tx1"/>
          </a:solidFill>
          <a:latin typeface="+mn-lt"/>
          <a:ea typeface="+mn-ea"/>
          <a:cs typeface="+mn-cs"/>
        </a:defRPr>
      </a:lvl6pPr>
      <a:lvl7pPr marL="12344400" algn="l" defTabSz="4114800" rtl="0" eaLnBrk="1" latinLnBrk="0" hangingPunct="1">
        <a:defRPr sz="8100" kern="1200">
          <a:solidFill>
            <a:schemeClr val="tx1"/>
          </a:solidFill>
          <a:latin typeface="+mn-lt"/>
          <a:ea typeface="+mn-ea"/>
          <a:cs typeface="+mn-cs"/>
        </a:defRPr>
      </a:lvl7pPr>
      <a:lvl8pPr marL="14401800" algn="l" defTabSz="4114800" rtl="0" eaLnBrk="1" latinLnBrk="0" hangingPunct="1">
        <a:defRPr sz="8100" kern="1200">
          <a:solidFill>
            <a:schemeClr val="tx1"/>
          </a:solidFill>
          <a:latin typeface="+mn-lt"/>
          <a:ea typeface="+mn-ea"/>
          <a:cs typeface="+mn-cs"/>
        </a:defRPr>
      </a:lvl8pPr>
      <a:lvl9pPr marL="16459200" algn="l" defTabSz="4114800"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sua.edu/office-of-marketing-and-strategic-communications/lsua-logos" TargetMode="External"/><Relationship Id="rId7"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10592429" y="7410882"/>
            <a:ext cx="19887571" cy="29595609"/>
          </a:xfrm>
          <a:prstGeom prst="rect">
            <a:avLst/>
          </a:prstGeom>
          <a:solidFill>
            <a:schemeClr val="bg1"/>
          </a:solidFill>
          <a:ln w="76200">
            <a:solidFill>
              <a:srgbClr val="461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954306" y="593155"/>
            <a:ext cx="28831753" cy="4093428"/>
          </a:xfrm>
          <a:prstGeom prst="rect">
            <a:avLst/>
          </a:prstGeom>
          <a:noFill/>
        </p:spPr>
        <p:txBody>
          <a:bodyPr wrap="square" rtlCol="0">
            <a:spAutoFit/>
          </a:bodyPr>
          <a:lstStyle/>
          <a:p>
            <a:r>
              <a:rPr lang="en-US" sz="13000" b="1" cap="small" dirty="0" smtClean="0">
                <a:latin typeface="Times New Roman" panose="02020603050405020304" pitchFamily="18" charset="0"/>
                <a:cs typeface="Times New Roman" panose="02020603050405020304" pitchFamily="18" charset="0"/>
              </a:rPr>
              <a:t>Title of your poster presentation goes here @ 130pt type</a:t>
            </a:r>
            <a:endParaRPr lang="en-US" sz="13000" b="1" cap="small"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121602" y="1658054"/>
            <a:ext cx="6980263" cy="2330165"/>
          </a:xfrm>
          <a:prstGeom prst="rect">
            <a:avLst/>
          </a:prstGeom>
        </p:spPr>
      </p:pic>
      <p:sp>
        <p:nvSpPr>
          <p:cNvPr id="7" name="TextBox 6"/>
          <p:cNvSpPr txBox="1"/>
          <p:nvPr/>
        </p:nvSpPr>
        <p:spPr>
          <a:xfrm>
            <a:off x="1954306" y="5133029"/>
            <a:ext cx="11118514" cy="1569660"/>
          </a:xfrm>
          <a:prstGeom prst="rect">
            <a:avLst/>
          </a:prstGeom>
          <a:noFill/>
        </p:spPr>
        <p:txBody>
          <a:bodyPr wrap="square" rtlCol="0">
            <a:spAutoFit/>
          </a:bodyPr>
          <a:lstStyle/>
          <a:p>
            <a:r>
              <a:rPr lang="en-US" sz="9600" dirty="0" smtClean="0">
                <a:solidFill>
                  <a:srgbClr val="461D7C"/>
                </a:solidFill>
                <a:latin typeface="Times New Roman" panose="02020603050405020304" pitchFamily="18" charset="0"/>
                <a:cs typeface="Times New Roman" panose="02020603050405020304" pitchFamily="18" charset="0"/>
              </a:rPr>
              <a:t>Your Name Here</a:t>
            </a:r>
            <a:endParaRPr lang="en-US" sz="9600" dirty="0">
              <a:solidFill>
                <a:srgbClr val="461D7C"/>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31773117" y="4926958"/>
            <a:ext cx="7677231" cy="707886"/>
          </a:xfrm>
          <a:prstGeom prst="rect">
            <a:avLst/>
          </a:prstGeom>
          <a:noFill/>
        </p:spPr>
        <p:txBody>
          <a:bodyPr wrap="square" rtlCol="0">
            <a:spAutoFit/>
          </a:bodyPr>
          <a:lstStyle/>
          <a:p>
            <a:pPr algn="ctr"/>
            <a:r>
              <a:rPr lang="en-US" sz="4000" dirty="0" smtClean="0">
                <a:solidFill>
                  <a:schemeClr val="bg2">
                    <a:lumMod val="25000"/>
                  </a:schemeClr>
                </a:solidFill>
                <a:latin typeface="Times New Roman" panose="02020603050405020304" pitchFamily="18" charset="0"/>
                <a:cs typeface="Times New Roman" panose="02020603050405020304" pitchFamily="18" charset="0"/>
              </a:rPr>
              <a:t>Department / Program Information</a:t>
            </a:r>
            <a:endParaRPr lang="en-US" sz="4000" dirty="0">
              <a:solidFill>
                <a:schemeClr val="bg2">
                  <a:lumMod val="25000"/>
                </a:schemeClr>
              </a:solidFill>
            </a:endParaRPr>
          </a:p>
        </p:txBody>
      </p:sp>
      <p:sp>
        <p:nvSpPr>
          <p:cNvPr id="9" name="TextBox 8"/>
          <p:cNvSpPr txBox="1"/>
          <p:nvPr/>
        </p:nvSpPr>
        <p:spPr>
          <a:xfrm>
            <a:off x="22743665" y="4942346"/>
            <a:ext cx="7677231" cy="1384995"/>
          </a:xfrm>
          <a:prstGeom prst="rect">
            <a:avLst/>
          </a:prstGeom>
          <a:noFill/>
        </p:spPr>
        <p:txBody>
          <a:bodyPr wrap="square" rtlCol="0">
            <a:spAutoFit/>
          </a:bodyPr>
          <a:lstStyle/>
          <a:p>
            <a:pPr algn="ctr"/>
            <a:r>
              <a:rPr lang="en-US" sz="2800" dirty="0" smtClean="0">
                <a:solidFill>
                  <a:schemeClr val="bg2">
                    <a:lumMod val="25000"/>
                  </a:schemeClr>
                </a:solidFill>
              </a:rPr>
              <a:t>Additional logos:</a:t>
            </a:r>
          </a:p>
          <a:p>
            <a:pPr algn="ctr"/>
            <a:r>
              <a:rPr lang="en-US" sz="2800" dirty="0">
                <a:solidFill>
                  <a:schemeClr val="bg2">
                    <a:lumMod val="25000"/>
                  </a:schemeClr>
                </a:solidFill>
                <a:hlinkClick r:id="rId3"/>
              </a:rPr>
              <a:t>http://www.lsua.edu/office-of-marketing-and-strategic-communications/lsua-logos</a:t>
            </a:r>
            <a:endParaRPr lang="en-US" sz="2800" dirty="0">
              <a:solidFill>
                <a:schemeClr val="bg2">
                  <a:lumMod val="25000"/>
                </a:schemeClr>
              </a:solidFill>
            </a:endParaRPr>
          </a:p>
        </p:txBody>
      </p:sp>
      <p:sp>
        <p:nvSpPr>
          <p:cNvPr id="10" name="Rectangle 9"/>
          <p:cNvSpPr/>
          <p:nvPr/>
        </p:nvSpPr>
        <p:spPr>
          <a:xfrm>
            <a:off x="260014" y="7410883"/>
            <a:ext cx="10058400" cy="10739957"/>
          </a:xfrm>
          <a:prstGeom prst="rect">
            <a:avLst/>
          </a:prstGeom>
          <a:solidFill>
            <a:schemeClr val="bg1"/>
          </a:solidFill>
          <a:ln w="76200">
            <a:solidFill>
              <a:srgbClr val="461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8664" y="7574094"/>
            <a:ext cx="8801100" cy="830997"/>
          </a:xfrm>
          <a:prstGeom prst="rect">
            <a:avLst/>
          </a:prstGeom>
          <a:solidFill>
            <a:srgbClr val="461D7C"/>
          </a:solidFill>
        </p:spPr>
        <p:txBody>
          <a:bodyPr wrap="square" rtlCol="0">
            <a:spAutoFit/>
          </a:bodyPr>
          <a:lstStyle/>
          <a:p>
            <a:pPr algn="ctr"/>
            <a:r>
              <a:rPr lang="en-US" sz="4800" dirty="0" smtClean="0">
                <a:solidFill>
                  <a:schemeClr val="bg1"/>
                </a:solidFill>
                <a:latin typeface="Times New Roman" panose="02020603050405020304" pitchFamily="18" charset="0"/>
                <a:cs typeface="Times New Roman" panose="02020603050405020304" pitchFamily="18" charset="0"/>
              </a:rPr>
              <a:t>Introduction</a:t>
            </a:r>
            <a:endParaRPr lang="en-US" sz="4800" dirty="0">
              <a:solidFill>
                <a:schemeClr val="bg1"/>
              </a:solidFill>
              <a:latin typeface="Times New Roman" panose="02020603050405020304" pitchFamily="18" charset="0"/>
              <a:cs typeface="Times New Roman" panose="02020603050405020304" pitchFamily="18" charset="0"/>
            </a:endParaRPr>
          </a:p>
        </p:txBody>
      </p:sp>
      <p:sp>
        <p:nvSpPr>
          <p:cNvPr id="25" name="Rectangle 24"/>
          <p:cNvSpPr/>
          <p:nvPr/>
        </p:nvSpPr>
        <p:spPr>
          <a:xfrm>
            <a:off x="260014" y="18505715"/>
            <a:ext cx="10058400" cy="18500778"/>
          </a:xfrm>
          <a:prstGeom prst="rect">
            <a:avLst/>
          </a:prstGeom>
          <a:solidFill>
            <a:schemeClr val="bg1"/>
          </a:solidFill>
          <a:ln w="76200">
            <a:solidFill>
              <a:srgbClr val="461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0786059" y="7410883"/>
            <a:ext cx="10058400" cy="17016622"/>
          </a:xfrm>
          <a:prstGeom prst="rect">
            <a:avLst/>
          </a:prstGeom>
          <a:solidFill>
            <a:schemeClr val="bg1"/>
          </a:solidFill>
          <a:ln w="76200">
            <a:solidFill>
              <a:srgbClr val="461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0786059" y="24856592"/>
            <a:ext cx="10058400" cy="12149900"/>
          </a:xfrm>
          <a:prstGeom prst="rect">
            <a:avLst/>
          </a:prstGeom>
          <a:solidFill>
            <a:schemeClr val="bg1"/>
          </a:solidFill>
          <a:ln w="76200">
            <a:solidFill>
              <a:srgbClr val="461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888664" y="18860036"/>
            <a:ext cx="8801100" cy="830997"/>
          </a:xfrm>
          <a:prstGeom prst="rect">
            <a:avLst/>
          </a:prstGeom>
          <a:solidFill>
            <a:srgbClr val="461D7C"/>
          </a:solidFill>
        </p:spPr>
        <p:txBody>
          <a:bodyPr wrap="square" rtlCol="0">
            <a:spAutoFit/>
          </a:bodyPr>
          <a:lstStyle/>
          <a:p>
            <a:pPr algn="ctr"/>
            <a:r>
              <a:rPr lang="en-US" sz="4800" dirty="0" smtClean="0">
                <a:solidFill>
                  <a:schemeClr val="bg1"/>
                </a:solidFill>
                <a:latin typeface="Times New Roman" panose="02020603050405020304" pitchFamily="18" charset="0"/>
                <a:cs typeface="Times New Roman" panose="02020603050405020304" pitchFamily="18" charset="0"/>
              </a:rPr>
              <a:t>Methods</a:t>
            </a:r>
            <a:endParaRPr lang="en-US" sz="4800" dirty="0">
              <a:solidFill>
                <a:schemeClr val="bg1"/>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31414709" y="7590933"/>
            <a:ext cx="8801100" cy="830997"/>
          </a:xfrm>
          <a:prstGeom prst="rect">
            <a:avLst/>
          </a:prstGeom>
          <a:solidFill>
            <a:srgbClr val="461D7C"/>
          </a:solidFill>
        </p:spPr>
        <p:txBody>
          <a:bodyPr wrap="square" rtlCol="0">
            <a:spAutoFit/>
          </a:bodyPr>
          <a:lstStyle/>
          <a:p>
            <a:pPr algn="ctr"/>
            <a:r>
              <a:rPr lang="en-US" sz="4800" dirty="0" smtClean="0">
                <a:solidFill>
                  <a:schemeClr val="bg1"/>
                </a:solidFill>
                <a:latin typeface="Times New Roman" panose="02020603050405020304" pitchFamily="18" charset="0"/>
                <a:cs typeface="Times New Roman" panose="02020603050405020304" pitchFamily="18" charset="0"/>
              </a:rPr>
              <a:t>Results</a:t>
            </a:r>
            <a:endParaRPr lang="en-US" sz="4800" dirty="0">
              <a:solidFill>
                <a:schemeClr val="bg1"/>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31520572" y="25299234"/>
            <a:ext cx="8801100" cy="830997"/>
          </a:xfrm>
          <a:prstGeom prst="rect">
            <a:avLst/>
          </a:prstGeom>
          <a:solidFill>
            <a:srgbClr val="461D7C"/>
          </a:solidFill>
        </p:spPr>
        <p:txBody>
          <a:bodyPr wrap="square" rtlCol="0">
            <a:spAutoFit/>
          </a:bodyPr>
          <a:lstStyle/>
          <a:p>
            <a:pPr algn="ctr"/>
            <a:r>
              <a:rPr lang="en-US" sz="4800" dirty="0" smtClean="0">
                <a:solidFill>
                  <a:schemeClr val="bg1"/>
                </a:solidFill>
                <a:latin typeface="Times New Roman" panose="02020603050405020304" pitchFamily="18" charset="0"/>
                <a:cs typeface="Times New Roman" panose="02020603050405020304" pitchFamily="18" charset="0"/>
              </a:rPr>
              <a:t>Discussion</a:t>
            </a:r>
            <a:endParaRPr lang="en-US" sz="4800" dirty="0">
              <a:solidFill>
                <a:schemeClr val="bg1"/>
              </a:solidFill>
              <a:latin typeface="Times New Roman" panose="02020603050405020304" pitchFamily="18" charset="0"/>
              <a:cs typeface="Times New Roman" panose="02020603050405020304" pitchFamily="18" charset="0"/>
            </a:endParaRPr>
          </a:p>
        </p:txBody>
      </p:sp>
      <p:cxnSp>
        <p:nvCxnSpPr>
          <p:cNvPr id="29" name="Straight Connector 28"/>
          <p:cNvCxnSpPr/>
          <p:nvPr/>
        </p:nvCxnSpPr>
        <p:spPr>
          <a:xfrm>
            <a:off x="19464094" y="22376092"/>
            <a:ext cx="2248989" cy="0"/>
          </a:xfrm>
          <a:prstGeom prst="line">
            <a:avLst/>
          </a:prstGeom>
          <a:ln w="76200">
            <a:solidFill>
              <a:srgbClr val="461D7C"/>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0591725" y="20855722"/>
            <a:ext cx="26648" cy="1501285"/>
          </a:xfrm>
          <a:prstGeom prst="line">
            <a:avLst/>
          </a:prstGeom>
          <a:ln w="76200">
            <a:solidFill>
              <a:srgbClr val="461D7C"/>
            </a:solidFill>
          </a:ln>
        </p:spPr>
        <p:style>
          <a:lnRef idx="1">
            <a:schemeClr val="accent1"/>
          </a:lnRef>
          <a:fillRef idx="0">
            <a:schemeClr val="accent1"/>
          </a:fillRef>
          <a:effectRef idx="0">
            <a:schemeClr val="accent1"/>
          </a:effectRef>
          <a:fontRef idx="minor">
            <a:schemeClr val="tx1"/>
          </a:fontRef>
        </p:style>
      </p:cxnSp>
      <p:graphicFrame>
        <p:nvGraphicFramePr>
          <p:cNvPr id="37" name="Chart 36"/>
          <p:cNvGraphicFramePr/>
          <p:nvPr>
            <p:extLst>
              <p:ext uri="{D42A27DB-BD31-4B8C-83A1-F6EECF244321}">
                <p14:modId xmlns:p14="http://schemas.microsoft.com/office/powerpoint/2010/main" val="3005811123"/>
              </p:ext>
            </p:extLst>
          </p:nvPr>
        </p:nvGraphicFramePr>
        <p:xfrm>
          <a:off x="11283551" y="10519307"/>
          <a:ext cx="8238889" cy="1108705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3" name="Chart 42"/>
          <p:cNvGraphicFramePr/>
          <p:nvPr>
            <p:extLst>
              <p:ext uri="{D42A27DB-BD31-4B8C-83A1-F6EECF244321}">
                <p14:modId xmlns:p14="http://schemas.microsoft.com/office/powerpoint/2010/main" val="907587144"/>
              </p:ext>
            </p:extLst>
          </p:nvPr>
        </p:nvGraphicFramePr>
        <p:xfrm>
          <a:off x="11283551" y="24856592"/>
          <a:ext cx="12107153" cy="10835149"/>
        </p:xfrm>
        <a:graphic>
          <a:graphicData uri="http://schemas.openxmlformats.org/drawingml/2006/chart">
            <c:chart xmlns:c="http://schemas.openxmlformats.org/drawingml/2006/chart" xmlns:r="http://schemas.openxmlformats.org/officeDocument/2006/relationships" r:id="rId5"/>
          </a:graphicData>
        </a:graphic>
      </p:graphicFrame>
      <p:sp>
        <p:nvSpPr>
          <p:cNvPr id="51" name="TextBox 50"/>
          <p:cNvSpPr txBox="1"/>
          <p:nvPr/>
        </p:nvSpPr>
        <p:spPr>
          <a:xfrm>
            <a:off x="11633002" y="8611152"/>
            <a:ext cx="3769993" cy="830997"/>
          </a:xfrm>
          <a:prstGeom prst="rect">
            <a:avLst/>
          </a:prstGeom>
          <a:noFill/>
        </p:spPr>
        <p:txBody>
          <a:bodyPr wrap="square" rtlCol="0">
            <a:spAutoFit/>
          </a:bodyPr>
          <a:lstStyle/>
          <a:p>
            <a:r>
              <a:rPr lang="en-US" sz="4800" b="1" dirty="0" smtClean="0">
                <a:latin typeface="Times New Roman" panose="02020603050405020304" pitchFamily="18" charset="0"/>
                <a:cs typeface="Times New Roman" panose="02020603050405020304" pitchFamily="18" charset="0"/>
              </a:rPr>
              <a:t>Graph 1</a:t>
            </a:r>
            <a:endParaRPr lang="en-US" sz="4800" b="1" dirty="0">
              <a:latin typeface="Times New Roman" panose="02020603050405020304" pitchFamily="18" charset="0"/>
              <a:cs typeface="Times New Roman" panose="02020603050405020304" pitchFamily="18" charset="0"/>
            </a:endParaRPr>
          </a:p>
        </p:txBody>
      </p:sp>
      <p:sp>
        <p:nvSpPr>
          <p:cNvPr id="52" name="TextBox 51"/>
          <p:cNvSpPr txBox="1"/>
          <p:nvPr/>
        </p:nvSpPr>
        <p:spPr>
          <a:xfrm>
            <a:off x="11633001" y="23596508"/>
            <a:ext cx="3769993" cy="830997"/>
          </a:xfrm>
          <a:prstGeom prst="rect">
            <a:avLst/>
          </a:prstGeom>
          <a:noFill/>
        </p:spPr>
        <p:txBody>
          <a:bodyPr wrap="square" rtlCol="0">
            <a:spAutoFit/>
          </a:bodyPr>
          <a:lstStyle/>
          <a:p>
            <a:r>
              <a:rPr lang="en-US" sz="4800" b="1" dirty="0" smtClean="0">
                <a:latin typeface="Times New Roman" panose="02020603050405020304" pitchFamily="18" charset="0"/>
                <a:cs typeface="Times New Roman" panose="02020603050405020304" pitchFamily="18" charset="0"/>
              </a:rPr>
              <a:t>Graph 2</a:t>
            </a:r>
            <a:endParaRPr lang="en-US" sz="4800" b="1" dirty="0">
              <a:latin typeface="Times New Roman" panose="02020603050405020304" pitchFamily="18" charset="0"/>
              <a:cs typeface="Times New Roman" panose="02020603050405020304" pitchFamily="18" charset="0"/>
            </a:endParaRPr>
          </a:p>
        </p:txBody>
      </p:sp>
      <p:sp>
        <p:nvSpPr>
          <p:cNvPr id="53" name="TextBox 52"/>
          <p:cNvSpPr txBox="1"/>
          <p:nvPr/>
        </p:nvSpPr>
        <p:spPr>
          <a:xfrm>
            <a:off x="21738110" y="9243517"/>
            <a:ext cx="3305187" cy="830997"/>
          </a:xfrm>
          <a:prstGeom prst="rect">
            <a:avLst/>
          </a:prstGeom>
          <a:noFill/>
        </p:spPr>
        <p:txBody>
          <a:bodyPr wrap="square" rtlCol="0">
            <a:spAutoFit/>
          </a:bodyPr>
          <a:lstStyle/>
          <a:p>
            <a:r>
              <a:rPr lang="en-US" sz="4800" b="1" dirty="0" smtClean="0">
                <a:latin typeface="Times New Roman" panose="02020603050405020304" pitchFamily="18" charset="0"/>
                <a:cs typeface="Times New Roman" panose="02020603050405020304" pitchFamily="18" charset="0"/>
              </a:rPr>
              <a:t>Figure 1</a:t>
            </a:r>
            <a:endParaRPr lang="en-US" sz="4800" b="1" dirty="0">
              <a:latin typeface="Times New Roman" panose="02020603050405020304" pitchFamily="18" charset="0"/>
              <a:cs typeface="Times New Roman" panose="02020603050405020304" pitchFamily="18" charset="0"/>
            </a:endParaRPr>
          </a:p>
        </p:txBody>
      </p:sp>
      <p:sp>
        <p:nvSpPr>
          <p:cNvPr id="54" name="TextBox 53"/>
          <p:cNvSpPr txBox="1"/>
          <p:nvPr/>
        </p:nvSpPr>
        <p:spPr>
          <a:xfrm>
            <a:off x="24431276" y="26130231"/>
            <a:ext cx="5496636" cy="9941183"/>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a:t>
            </a:r>
            <a:r>
              <a:rPr lang="en-US" sz="3200" dirty="0" err="1">
                <a:latin typeface="Times New Roman" panose="02020603050405020304" pitchFamily="18" charset="0"/>
                <a:cs typeface="Times New Roman" panose="02020603050405020304" pitchFamily="18" charset="0"/>
              </a:rPr>
              <a:t>eget</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55" name="TextBox 54"/>
          <p:cNvSpPr txBox="1"/>
          <p:nvPr/>
        </p:nvSpPr>
        <p:spPr>
          <a:xfrm>
            <a:off x="755143" y="9049898"/>
            <a:ext cx="8953500" cy="7663636"/>
          </a:xfrm>
          <a:prstGeom prst="rect">
            <a:avLst/>
          </a:prstGeom>
          <a:noFill/>
        </p:spPr>
        <p:txBody>
          <a:bodyPr wrap="square" rtlCol="0">
            <a:spAutoFit/>
          </a:bodyPr>
          <a:lstStyle/>
          <a:p>
            <a:pPr marL="661034" indent="-571500">
              <a:spcBef>
                <a:spcPts val="1200"/>
              </a:spcBef>
              <a:spcAft>
                <a:spcPts val="1200"/>
              </a:spcAft>
              <a:buClr>
                <a:srgbClr val="7030A0"/>
              </a:buClr>
              <a:buFont typeface="Arial" panose="020B0604020202020204" pitchFamily="34" charset="0"/>
              <a:buChar char="•"/>
            </a:pPr>
            <a:r>
              <a:rPr lang="en-US" sz="3600" dirty="0">
                <a:latin typeface="Times New Roman" pitchFamily="18" charset="0"/>
                <a:cs typeface="Times New Roman" pitchFamily="18" charset="0"/>
              </a:rPr>
              <a:t>The problems I am investigating with my research are so large, the fate of the world rests in the balance</a:t>
            </a:r>
          </a:p>
          <a:p>
            <a:pPr marL="661034" indent="-571500">
              <a:spcBef>
                <a:spcPts val="1200"/>
              </a:spcBef>
              <a:spcAft>
                <a:spcPts val="1200"/>
              </a:spcAft>
              <a:buClr>
                <a:srgbClr val="7030A0"/>
              </a:buClr>
              <a:buFont typeface="Arial" panose="020B0604020202020204" pitchFamily="34" charset="0"/>
              <a:buChar char="•"/>
            </a:pPr>
            <a:r>
              <a:rPr lang="en-US" sz="3600" dirty="0">
                <a:latin typeface="Times New Roman" pitchFamily="18" charset="0"/>
                <a:cs typeface="Times New Roman" pitchFamily="18" charset="0"/>
              </a:rPr>
              <a:t>Past researchers have concluded that they are right about some stuff, like a lot of stuff that I read.</a:t>
            </a:r>
          </a:p>
          <a:p>
            <a:pPr marL="661034" indent="-571500">
              <a:spcBef>
                <a:spcPts val="1200"/>
              </a:spcBef>
              <a:spcAft>
                <a:spcPts val="1200"/>
              </a:spcAft>
              <a:buClr>
                <a:srgbClr val="7030A0"/>
              </a:buClr>
              <a:buFont typeface="Arial" panose="020B0604020202020204" pitchFamily="34" charset="0"/>
              <a:buChar char="•"/>
            </a:pPr>
            <a:r>
              <a:rPr lang="en-US" sz="3600" dirty="0">
                <a:latin typeface="Times New Roman" pitchFamily="18" charset="0"/>
                <a:cs typeface="Times New Roman" pitchFamily="18" charset="0"/>
              </a:rPr>
              <a:t>Well, we’re going to see about that! </a:t>
            </a:r>
          </a:p>
          <a:p>
            <a:pPr marL="661034" indent="-571500">
              <a:spcBef>
                <a:spcPts val="1200"/>
              </a:spcBef>
              <a:spcAft>
                <a:spcPts val="1200"/>
              </a:spcAft>
              <a:buClr>
                <a:srgbClr val="461D7C"/>
              </a:buClr>
              <a:buFont typeface="Arial" panose="020B0604020202020204" pitchFamily="34" charset="0"/>
              <a:buChar char="•"/>
            </a:pPr>
            <a:r>
              <a:rPr lang="en-US" sz="3600" dirty="0">
                <a:latin typeface="Times New Roman" pitchFamily="18" charset="0"/>
                <a:cs typeface="Times New Roman" pitchFamily="18" charset="0"/>
              </a:rPr>
              <a:t>It the present study, we asked participants whether the previous research was correct or whether the present research was correct. Participants were given $5 for participating correctly.</a:t>
            </a:r>
          </a:p>
        </p:txBody>
      </p:sp>
      <p:sp>
        <p:nvSpPr>
          <p:cNvPr id="56" name="TextBox 55">
            <a:extLst>
              <a:ext uri="{FF2B5EF4-FFF2-40B4-BE49-F238E27FC236}">
                <a16:creationId xmlns:a16="http://schemas.microsoft.com/office/drawing/2014/main" id="{C5FE17E8-BDCD-4246-9C51-94D4DEB7ABCA}"/>
              </a:ext>
            </a:extLst>
          </p:cNvPr>
          <p:cNvSpPr txBox="1"/>
          <p:nvPr/>
        </p:nvSpPr>
        <p:spPr>
          <a:xfrm>
            <a:off x="730802" y="20465661"/>
            <a:ext cx="8915538" cy="16409620"/>
          </a:xfrm>
          <a:prstGeom prst="rect">
            <a:avLst/>
          </a:prstGeom>
          <a:noFill/>
        </p:spPr>
        <p:txBody>
          <a:bodyPr wrap="square" rtlCol="0">
            <a:spAutoFit/>
          </a:bodyPr>
          <a:lstStyle/>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anose="02020603050405020304" pitchFamily="18" charset="0"/>
                <a:cs typeface="Times New Roman" pitchFamily="18" charset="0"/>
              </a:rPr>
              <a:t>Participants recruited from Mturk (</a:t>
            </a:r>
            <a:r>
              <a:rPr lang="en-US" sz="3600" i="1" dirty="0">
                <a:solidFill>
                  <a:prstClr val="black"/>
                </a:solidFill>
                <a:latin typeface="Times New Roman" pitchFamily="18" charset="0"/>
                <a:cs typeface="Times New Roman" pitchFamily="18" charset="0"/>
              </a:rPr>
              <a:t>M</a:t>
            </a:r>
            <a:r>
              <a:rPr lang="en-US" sz="3600" baseline="-25000" dirty="0">
                <a:solidFill>
                  <a:prstClr val="black"/>
                </a:solidFill>
                <a:latin typeface="Times New Roman" pitchFamily="18" charset="0"/>
                <a:cs typeface="Times New Roman" pitchFamily="18" charset="0"/>
              </a:rPr>
              <a:t>age</a:t>
            </a:r>
            <a:r>
              <a:rPr lang="en-US" sz="3600" dirty="0">
                <a:solidFill>
                  <a:prstClr val="black"/>
                </a:solidFill>
                <a:latin typeface="Times New Roman" pitchFamily="18" charset="0"/>
                <a:cs typeface="Times New Roman" pitchFamily="18" charset="0"/>
              </a:rPr>
              <a:t> = 34.96, 56.33% male, 77.85% white, 42.41% have a college degree)</a:t>
            </a: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Everyone answered a questionnaire about the present study (see handout)</a:t>
            </a:r>
          </a:p>
          <a:p>
            <a:pPr marL="661034" indent="-571500">
              <a:spcAft>
                <a:spcPts val="1763"/>
              </a:spcAft>
              <a:buClr>
                <a:srgbClr val="461D7C"/>
              </a:buClr>
              <a:buFont typeface="Arial" panose="020B0604020202020204" pitchFamily="34" charset="0"/>
              <a:buChar char="•"/>
            </a:pPr>
            <a:endParaRPr lang="en-US" sz="3600" dirty="0">
              <a:solidFill>
                <a:srgbClr val="CC0000"/>
              </a:solidFill>
              <a:latin typeface="Times New Roman" panose="02020603050405020304" pitchFamily="18" charset="0"/>
              <a:cs typeface="Times New Roman" panose="02020603050405020304" pitchFamily="18" charset="0"/>
            </a:endParaRPr>
          </a:p>
          <a:p>
            <a:pPr marL="89534">
              <a:spcAft>
                <a:spcPts val="1763"/>
              </a:spcAft>
              <a:buClr>
                <a:srgbClr val="461D7C"/>
              </a:buClr>
            </a:pPr>
            <a:r>
              <a:rPr lang="en-US" sz="3600" b="1" dirty="0">
                <a:solidFill>
                  <a:srgbClr val="461D7C"/>
                </a:solidFill>
                <a:latin typeface="Times New Roman" panose="02020603050405020304" pitchFamily="18" charset="0"/>
                <a:cs typeface="Times New Roman" panose="02020603050405020304" pitchFamily="18" charset="0"/>
              </a:rPr>
              <a:t>Experiment 1</a:t>
            </a: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Participants (</a:t>
            </a:r>
            <a:r>
              <a:rPr lang="en-US" sz="3600" i="1" dirty="0">
                <a:solidFill>
                  <a:prstClr val="black"/>
                </a:solidFill>
                <a:latin typeface="Times New Roman" pitchFamily="18" charset="0"/>
                <a:cs typeface="Times New Roman" pitchFamily="18" charset="0"/>
              </a:rPr>
              <a:t>n</a:t>
            </a:r>
            <a:r>
              <a:rPr lang="en-US" sz="3600" dirty="0">
                <a:solidFill>
                  <a:prstClr val="black"/>
                </a:solidFill>
                <a:latin typeface="Times New Roman" pitchFamily="18" charset="0"/>
                <a:cs typeface="Times New Roman" pitchFamily="18" charset="0"/>
              </a:rPr>
              <a:t> = 158) recruited from </a:t>
            </a:r>
            <a:r>
              <a:rPr lang="en-US" sz="3600" dirty="0" err="1">
                <a:solidFill>
                  <a:prstClr val="black"/>
                </a:solidFill>
                <a:latin typeface="Times New Roman" pitchFamily="18" charset="0"/>
                <a:cs typeface="Times New Roman" pitchFamily="18" charset="0"/>
              </a:rPr>
              <a:t>Mturk</a:t>
            </a:r>
            <a:r>
              <a:rPr lang="en-US" sz="3600" dirty="0">
                <a:solidFill>
                  <a:prstClr val="black"/>
                </a:solidFill>
                <a:latin typeface="Times New Roman" pitchFamily="18" charset="0"/>
                <a:cs typeface="Times New Roman" pitchFamily="18" charset="0"/>
              </a:rPr>
              <a:t> gave their answers to the questionnaire (e.g., “I agree with this study”). </a:t>
            </a:r>
          </a:p>
          <a:p>
            <a:pPr marL="661034" indent="-571500">
              <a:spcAft>
                <a:spcPts val="1763"/>
              </a:spcAft>
              <a:buClr>
                <a:srgbClr val="461D7C"/>
              </a:buClr>
              <a:buFont typeface="Arial" panose="020B0604020202020204" pitchFamily="34" charset="0"/>
              <a:buChar char="•"/>
            </a:pPr>
            <a:endParaRPr lang="en-US" sz="3600" dirty="0">
              <a:solidFill>
                <a:prstClr val="black"/>
              </a:solidFill>
              <a:latin typeface="Times New Roman" pitchFamily="18" charset="0"/>
              <a:cs typeface="Times New Roman" pitchFamily="18" charset="0"/>
            </a:endParaRPr>
          </a:p>
          <a:p>
            <a:pPr marL="89534">
              <a:spcAft>
                <a:spcPts val="1763"/>
              </a:spcAft>
              <a:buClr>
                <a:srgbClr val="461D7C"/>
              </a:buClr>
            </a:pPr>
            <a:r>
              <a:rPr lang="en-US" sz="3600" b="1" dirty="0">
                <a:solidFill>
                  <a:srgbClr val="461D7C"/>
                </a:solidFill>
                <a:latin typeface="Times New Roman" panose="02020603050405020304" pitchFamily="18" charset="0"/>
                <a:cs typeface="Times New Roman" panose="02020603050405020304" pitchFamily="18" charset="0"/>
              </a:rPr>
              <a:t>Experiment 2</a:t>
            </a: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Some smarter participants (</a:t>
            </a:r>
            <a:r>
              <a:rPr lang="en-US" sz="3600" i="1" dirty="0">
                <a:solidFill>
                  <a:prstClr val="black"/>
                </a:solidFill>
                <a:latin typeface="Times New Roman" pitchFamily="18" charset="0"/>
                <a:cs typeface="Times New Roman" pitchFamily="18" charset="0"/>
              </a:rPr>
              <a:t>n</a:t>
            </a:r>
            <a:r>
              <a:rPr lang="en-US" sz="3600" dirty="0">
                <a:solidFill>
                  <a:prstClr val="black"/>
                </a:solidFill>
                <a:latin typeface="Times New Roman" pitchFamily="18" charset="0"/>
                <a:cs typeface="Times New Roman" pitchFamily="18" charset="0"/>
              </a:rPr>
              <a:t> = 109) also answered the questionnaire from Exp. 1</a:t>
            </a:r>
          </a:p>
          <a:p>
            <a:pPr marL="661034" indent="-571500">
              <a:spcAft>
                <a:spcPts val="1763"/>
              </a:spcAft>
              <a:buClr>
                <a:srgbClr val="461D7C"/>
              </a:buClr>
              <a:buFont typeface="Arial" panose="020B0604020202020204" pitchFamily="34" charset="0"/>
              <a:buChar char="•"/>
            </a:pPr>
            <a:endParaRPr lang="en-US" sz="3600" dirty="0">
              <a:solidFill>
                <a:prstClr val="black"/>
              </a:solidFill>
              <a:latin typeface="Times New Roman" pitchFamily="18" charset="0"/>
              <a:cs typeface="Times New Roman" pitchFamily="18" charset="0"/>
            </a:endParaRPr>
          </a:p>
          <a:p>
            <a:pPr marL="89534">
              <a:spcAft>
                <a:spcPts val="1763"/>
              </a:spcAft>
              <a:buClr>
                <a:srgbClr val="461D7C"/>
              </a:buClr>
            </a:pPr>
            <a:r>
              <a:rPr lang="en-US" sz="3600" b="1" dirty="0">
                <a:solidFill>
                  <a:srgbClr val="461D7C"/>
                </a:solidFill>
                <a:latin typeface="Times New Roman" panose="02020603050405020304" pitchFamily="18" charset="0"/>
                <a:cs typeface="Times New Roman" panose="02020603050405020304" pitchFamily="18" charset="0"/>
              </a:rPr>
              <a:t>Accuracy metrics</a:t>
            </a:r>
          </a:p>
          <a:p>
            <a:pPr marL="661034" indent="-571500">
              <a:spcAft>
                <a:spcPts val="8225"/>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Absolute estimation error (AEE):</a:t>
            </a:r>
          </a:p>
          <a:p>
            <a:pPr marL="661034" indent="-571500">
              <a:spcBef>
                <a:spcPts val="1200"/>
              </a:spcBef>
              <a:spcAft>
                <a:spcPts val="1763"/>
              </a:spcAft>
              <a:buClr>
                <a:srgbClr val="461D7C"/>
              </a:buClr>
              <a:buFont typeface="Arial" panose="020B0604020202020204" pitchFamily="34" charset="0"/>
              <a:buChar char="•"/>
            </a:pPr>
            <a:endParaRPr lang="en-US" sz="3600" dirty="0" smtClean="0">
              <a:solidFill>
                <a:prstClr val="black"/>
              </a:solidFill>
              <a:latin typeface="Times New Roman" pitchFamily="18" charset="0"/>
              <a:cs typeface="Times New Roman" pitchFamily="18" charset="0"/>
            </a:endParaRPr>
          </a:p>
          <a:p>
            <a:pPr marL="661034" indent="-571500">
              <a:spcBef>
                <a:spcPts val="1200"/>
              </a:spcBef>
              <a:spcAft>
                <a:spcPts val="1763"/>
              </a:spcAft>
              <a:buClr>
                <a:srgbClr val="461D7C"/>
              </a:buClr>
              <a:buFont typeface="Arial" panose="020B0604020202020204" pitchFamily="34" charset="0"/>
              <a:buChar char="•"/>
            </a:pPr>
            <a:r>
              <a:rPr lang="en-US" sz="3600" dirty="0" smtClean="0">
                <a:solidFill>
                  <a:prstClr val="black"/>
                </a:solidFill>
                <a:latin typeface="Times New Roman" pitchFamily="18" charset="0"/>
                <a:cs typeface="Times New Roman" pitchFamily="18" charset="0"/>
              </a:rPr>
              <a:t>Relative </a:t>
            </a:r>
            <a:r>
              <a:rPr lang="en-US" sz="3600" dirty="0">
                <a:solidFill>
                  <a:prstClr val="black"/>
                </a:solidFill>
                <a:latin typeface="Times New Roman" pitchFamily="18" charset="0"/>
                <a:cs typeface="Times New Roman" pitchFamily="18" charset="0"/>
              </a:rPr>
              <a:t>accuracy: Spearman’s </a:t>
            </a:r>
            <a:r>
              <a:rPr lang="en-US" sz="3600" i="1" dirty="0">
                <a:solidFill>
                  <a:prstClr val="black"/>
                </a:solidFill>
                <a:latin typeface="Times New Roman" pitchFamily="18" charset="0"/>
                <a:cs typeface="Times New Roman" pitchFamily="18" charset="0"/>
              </a:rPr>
              <a:t>rho</a:t>
            </a:r>
            <a:endParaRPr lang="en-US" sz="3600" dirty="0">
              <a:solidFill>
                <a:prstClr val="black"/>
              </a:solidFill>
              <a:latin typeface="Times New Roman" pitchFamily="18" charset="0"/>
              <a:cs typeface="Times New Roman" pitchFamily="18" charset="0"/>
            </a:endParaRP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Over-estimation of rare events (ORE): Individuals’ intercepts for (log</a:t>
            </a:r>
            <a:r>
              <a:rPr lang="en-US" sz="3600" baseline="-25000" dirty="0">
                <a:solidFill>
                  <a:prstClr val="black"/>
                </a:solidFill>
                <a:latin typeface="Times New Roman" pitchFamily="18" charset="0"/>
                <a:cs typeface="Times New Roman" pitchFamily="18" charset="0"/>
              </a:rPr>
              <a:t>10</a:t>
            </a:r>
            <a:r>
              <a:rPr lang="en-US" sz="3600" dirty="0">
                <a:solidFill>
                  <a:prstClr val="black"/>
                </a:solidFill>
                <a:latin typeface="Times New Roman" pitchFamily="18" charset="0"/>
                <a:cs typeface="Times New Roman" pitchFamily="18" charset="0"/>
              </a:rPr>
              <a:t> estimations ~ log</a:t>
            </a:r>
            <a:r>
              <a:rPr lang="en-US" sz="3600" baseline="-25000" dirty="0">
                <a:solidFill>
                  <a:prstClr val="black"/>
                </a:solidFill>
                <a:latin typeface="Times New Roman" pitchFamily="18" charset="0"/>
                <a:cs typeface="Times New Roman" pitchFamily="18" charset="0"/>
              </a:rPr>
              <a:t>10 </a:t>
            </a:r>
            <a:r>
              <a:rPr lang="en-US" sz="3600" dirty="0">
                <a:solidFill>
                  <a:prstClr val="black"/>
                </a:solidFill>
                <a:latin typeface="Times New Roman" pitchFamily="18" charset="0"/>
                <a:cs typeface="Times New Roman" pitchFamily="18" charset="0"/>
              </a:rPr>
              <a:t>objective numbers)</a:t>
            </a:r>
          </a:p>
        </p:txBody>
      </p:sp>
      <mc:AlternateContent xmlns:mc="http://schemas.openxmlformats.org/markup-compatibility/2006" xmlns:a14="http://schemas.microsoft.com/office/drawing/2010/main">
        <mc:Choice Requires="a14">
          <p:sp>
            <p:nvSpPr>
              <p:cNvPr id="57" name="Rectangle 56">
                <a:extLst>
                  <a:ext uri="{FF2B5EF4-FFF2-40B4-BE49-F238E27FC236}">
                    <a16:creationId xmlns:a16="http://schemas.microsoft.com/office/drawing/2014/main" id="{7B238DC0-8C43-C043-9FE6-A658AC4EBBD8}"/>
                  </a:ext>
                </a:extLst>
              </p:cNvPr>
              <p:cNvSpPr/>
              <p:nvPr/>
            </p:nvSpPr>
            <p:spPr>
              <a:xfrm>
                <a:off x="888664" y="32479812"/>
                <a:ext cx="8534037" cy="128734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nary>
                        <m:naryPr>
                          <m:chr m:val="∑"/>
                          <m:limLoc m:val="undOvr"/>
                          <m:supHide m:val="on"/>
                          <m:ctrlPr>
                            <a:rPr lang="en-US" sz="3200" i="1">
                              <a:latin typeface="Cambria Math" panose="02040503050406030204" pitchFamily="18" charset="0"/>
                            </a:rPr>
                          </m:ctrlPr>
                        </m:naryPr>
                        <m:sub>
                          <m:r>
                            <a:rPr lang="en-US" sz="3200" i="1">
                              <a:latin typeface="Cambria Math" panose="02040503050406030204" pitchFamily="18" charset="0"/>
                            </a:rPr>
                            <m:t>𝑖</m:t>
                          </m:r>
                          <m:r>
                            <a:rPr lang="en-US" sz="3200">
                              <a:latin typeface="Cambria Math" panose="02040503050406030204" pitchFamily="18" charset="0"/>
                            </a:rPr>
                            <m:t>=1</m:t>
                          </m:r>
                        </m:sub>
                        <m:sup/>
                        <m:e>
                          <m:r>
                            <a:rPr lang="en-US" sz="3200">
                              <a:latin typeface="Cambria Math" panose="02040503050406030204" pitchFamily="18" charset="0"/>
                            </a:rPr>
                            <m:t>| </m:t>
                          </m:r>
                          <m:sSub>
                            <m:sSubPr>
                              <m:ctrlPr>
                                <a:rPr lang="en-US" sz="3200" i="1">
                                  <a:latin typeface="Cambria Math" panose="02040503050406030204" pitchFamily="18" charset="0"/>
                                </a:rPr>
                              </m:ctrlPr>
                            </m:sSubPr>
                            <m:e>
                              <m:r>
                                <a:rPr lang="en-US" sz="3200" i="1">
                                  <a:latin typeface="Cambria Math" panose="02040503050406030204" pitchFamily="18" charset="0"/>
                                </a:rPr>
                                <m:t>𝑙𝑜𝑔</m:t>
                              </m:r>
                            </m:e>
                            <m:sub>
                              <m:r>
                                <a:rPr lang="en-US" sz="3200">
                                  <a:latin typeface="Cambria Math" panose="02040503050406030204" pitchFamily="18" charset="0"/>
                                </a:rPr>
                                <m:t>10</m:t>
                              </m:r>
                            </m:sub>
                          </m:sSub>
                          <m:r>
                            <a:rPr lang="en-US" sz="3200">
                              <a:latin typeface="Cambria Math" panose="02040503050406030204" pitchFamily="18" charset="0"/>
                            </a:rPr>
                            <m:t> </m:t>
                          </m:r>
                          <m:sSub>
                            <m:sSubPr>
                              <m:ctrlPr>
                                <a:rPr lang="en-US" sz="3200" i="1">
                                  <a:latin typeface="Cambria Math" panose="02040503050406030204" pitchFamily="18" charset="0"/>
                                </a:rPr>
                              </m:ctrlPr>
                            </m:sSubPr>
                            <m:e>
                              <m:r>
                                <a:rPr lang="en-US" sz="3200" i="1">
                                  <a:latin typeface="Cambria Math" panose="02040503050406030204" pitchFamily="18" charset="0"/>
                                </a:rPr>
                                <m:t>𝑝𝑟𝑒𝑑𝑖𝑐𝑡𝑖𝑜𝑛</m:t>
                              </m:r>
                            </m:e>
                            <m:sub>
                              <m:r>
                                <a:rPr lang="en-US" sz="3200" i="1">
                                  <a:latin typeface="Cambria Math" panose="02040503050406030204" pitchFamily="18" charset="0"/>
                                </a:rPr>
                                <m:t>𝑖</m:t>
                              </m:r>
                            </m:sub>
                          </m:sSub>
                        </m:e>
                      </m:nary>
                      <m:r>
                        <a:rPr lang="en-US" sz="3200">
                          <a:latin typeface="Cambria Math" panose="02040503050406030204" pitchFamily="18" charset="0"/>
                        </a:rPr>
                        <m:t>− </m:t>
                      </m:r>
                      <m:sSub>
                        <m:sSubPr>
                          <m:ctrlPr>
                            <a:rPr lang="en-US" sz="3200" i="1">
                              <a:latin typeface="Cambria Math" panose="02040503050406030204" pitchFamily="18" charset="0"/>
                            </a:rPr>
                          </m:ctrlPr>
                        </m:sSubPr>
                        <m:e>
                          <m:r>
                            <a:rPr lang="en-US" sz="3200" i="1">
                              <a:latin typeface="Cambria Math" panose="02040503050406030204" pitchFamily="18" charset="0"/>
                            </a:rPr>
                            <m:t>𝑙𝑜𝑔</m:t>
                          </m:r>
                        </m:e>
                        <m:sub>
                          <m:r>
                            <a:rPr lang="en-US" sz="3200">
                              <a:latin typeface="Cambria Math" panose="02040503050406030204" pitchFamily="18" charset="0"/>
                            </a:rPr>
                            <m:t>10</m:t>
                          </m:r>
                        </m:sub>
                      </m:sSub>
                      <m:r>
                        <a:rPr lang="en-US" sz="3200">
                          <a:latin typeface="Cambria Math" panose="02040503050406030204" pitchFamily="18" charset="0"/>
                        </a:rPr>
                        <m:t> </m:t>
                      </m:r>
                      <m:sSub>
                        <m:sSubPr>
                          <m:ctrlPr>
                            <a:rPr lang="en-US" sz="3200" i="1">
                              <a:latin typeface="Cambria Math" panose="02040503050406030204" pitchFamily="18" charset="0"/>
                            </a:rPr>
                          </m:ctrlPr>
                        </m:sSubPr>
                        <m:e>
                          <m:r>
                            <a:rPr lang="en-US" sz="3200" i="1">
                              <a:latin typeface="Cambria Math" panose="02040503050406030204" pitchFamily="18" charset="0"/>
                            </a:rPr>
                            <m:t>𝑎𝑐𝑡𝑢𝑎𝑙</m:t>
                          </m:r>
                        </m:e>
                        <m:sub>
                          <m:r>
                            <a:rPr lang="en-US" sz="3200" i="1">
                              <a:latin typeface="Cambria Math" panose="02040503050406030204" pitchFamily="18" charset="0"/>
                            </a:rPr>
                            <m:t>𝑖</m:t>
                          </m:r>
                        </m:sub>
                      </m:sSub>
                      <m:r>
                        <a:rPr lang="en-US" sz="3200">
                          <a:latin typeface="Cambria Math" panose="02040503050406030204" pitchFamily="18" charset="0"/>
                        </a:rPr>
                        <m:t> |</m:t>
                      </m:r>
                    </m:oMath>
                  </m:oMathPara>
                </a14:m>
                <a:endParaRPr lang="en-US" sz="3200" dirty="0"/>
              </a:p>
            </p:txBody>
          </p:sp>
        </mc:Choice>
        <mc:Fallback xmlns="">
          <p:sp>
            <p:nvSpPr>
              <p:cNvPr id="57" name="Rectangle 56">
                <a:extLst>
                  <a:ext uri="{FF2B5EF4-FFF2-40B4-BE49-F238E27FC236}">
                    <a16:creationId xmlns:a16="http://schemas.microsoft.com/office/drawing/2014/main" id="{7B238DC0-8C43-C043-9FE6-A658AC4EBBD8}"/>
                  </a:ext>
                </a:extLst>
              </p:cNvPr>
              <p:cNvSpPr>
                <a:spLocks noRot="1" noChangeAspect="1" noMove="1" noResize="1" noEditPoints="1" noAdjustHandles="1" noChangeArrowheads="1" noChangeShapeType="1" noTextEdit="1"/>
              </p:cNvSpPr>
              <p:nvPr/>
            </p:nvSpPr>
            <p:spPr>
              <a:xfrm>
                <a:off x="888664" y="32479812"/>
                <a:ext cx="8534037" cy="1287340"/>
              </a:xfrm>
              <a:prstGeom prst="rect">
                <a:avLst/>
              </a:prstGeom>
              <a:blipFill>
                <a:blip r:embed="rId6"/>
                <a:stretch>
                  <a:fillRect/>
                </a:stretch>
              </a:blipFill>
            </p:spPr>
            <p:txBody>
              <a:bodyPr/>
              <a:lstStyle/>
              <a:p>
                <a:r>
                  <a:rPr lang="en-US">
                    <a:noFill/>
                  </a:rPr>
                  <a:t> </a:t>
                </a:r>
              </a:p>
            </p:txBody>
          </p:sp>
        </mc:Fallback>
      </mc:AlternateContent>
      <p:sp>
        <p:nvSpPr>
          <p:cNvPr id="58" name="TextBox 57"/>
          <p:cNvSpPr txBox="1"/>
          <p:nvPr/>
        </p:nvSpPr>
        <p:spPr>
          <a:xfrm>
            <a:off x="31171122" y="8865890"/>
            <a:ext cx="9177338" cy="13572946"/>
          </a:xfrm>
          <a:prstGeom prst="rect">
            <a:avLst/>
          </a:prstGeom>
          <a:noFill/>
        </p:spPr>
        <p:txBody>
          <a:bodyPr wrap="square" rtlCol="0">
            <a:spAutoFit/>
          </a:bodyPr>
          <a:lstStyle/>
          <a:p>
            <a:pPr marL="89534">
              <a:spcAft>
                <a:spcPts val="1763"/>
              </a:spcAft>
              <a:buClr>
                <a:srgbClr val="461D7C"/>
              </a:buClr>
            </a:pPr>
            <a:r>
              <a:rPr lang="en-US" sz="3600" b="1" dirty="0">
                <a:solidFill>
                  <a:srgbClr val="461D7C"/>
                </a:solidFill>
                <a:latin typeface="Times New Roman" panose="02020603050405020304" pitchFamily="18" charset="0"/>
                <a:cs typeface="Times New Roman" panose="02020603050405020304" pitchFamily="18" charset="0"/>
              </a:rPr>
              <a:t>Experiment 1</a:t>
            </a: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Significant positive effect of VS on absolute estimation error, </a:t>
            </a:r>
            <a:r>
              <a:rPr lang="en-US" sz="3600" dirty="0">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 0.41, 95% CI [.26, .55], </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p</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&lt; .001</a:t>
            </a:r>
            <a:r>
              <a:rPr lang="en-US" sz="3600" dirty="0">
                <a:latin typeface="Times New Roman" panose="02020603050405020304" pitchFamily="18" charset="0"/>
                <a:cs typeface="Times New Roman" panose="02020603050405020304" pitchFamily="18" charset="0"/>
              </a:rPr>
              <a:t> </a:t>
            </a: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Significant positive effect of VS on relative accuracy, </a:t>
            </a:r>
            <a:r>
              <a:rPr lang="en-US" sz="3600" dirty="0">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 -0.49, 95% CI [-.63, -.34],  </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p</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&lt; .001</a:t>
            </a:r>
            <a:r>
              <a:rPr lang="en-US" sz="3600" dirty="0">
                <a:latin typeface="Times New Roman" panose="02020603050405020304" pitchFamily="18" charset="0"/>
                <a:cs typeface="Times New Roman" panose="02020603050405020304" pitchFamily="18" charset="0"/>
              </a:rPr>
              <a:t> </a:t>
            </a: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Significant positive effect of VS on over-estimation of rare events, </a:t>
            </a:r>
            <a:r>
              <a:rPr lang="en-US" sz="3600" i="1" dirty="0">
                <a:solidFill>
                  <a:prstClr val="black"/>
                </a:solidFill>
                <a:latin typeface="Times New Roman" pitchFamily="18" charset="0"/>
                <a:cs typeface="Times New Roman" pitchFamily="18" charset="0"/>
              </a:rPr>
              <a:t>R</a:t>
            </a:r>
            <a:r>
              <a:rPr lang="en-US" sz="3600" baseline="30000" dirty="0">
                <a:solidFill>
                  <a:prstClr val="black"/>
                </a:solidFill>
                <a:latin typeface="Times New Roman" pitchFamily="18" charset="0"/>
                <a:cs typeface="Times New Roman" pitchFamily="18" charset="0"/>
              </a:rPr>
              <a:t>2</a:t>
            </a:r>
            <a:r>
              <a:rPr lang="en-US" sz="3600" dirty="0">
                <a:solidFill>
                  <a:prstClr val="black"/>
                </a:solidFill>
                <a:latin typeface="Times New Roman" pitchFamily="18" charset="0"/>
                <a:cs typeface="Times New Roman" pitchFamily="18" charset="0"/>
              </a:rPr>
              <a:t> = .12, </a:t>
            </a:r>
            <a:r>
              <a:rPr lang="en-US" sz="3600" dirty="0">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 0.34, 95% CI [.20, .49], </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p</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&lt; .001</a:t>
            </a:r>
            <a:r>
              <a:rPr lang="en-US" sz="3600" dirty="0">
                <a:latin typeface="Times New Roman" panose="02020603050405020304" pitchFamily="18" charset="0"/>
                <a:cs typeface="Times New Roman" panose="02020603050405020304" pitchFamily="18" charset="0"/>
              </a:rPr>
              <a:t> </a:t>
            </a:r>
          </a:p>
          <a:p>
            <a:pPr marL="661034" indent="-571500">
              <a:spcAft>
                <a:spcPts val="1763"/>
              </a:spcAft>
              <a:buClr>
                <a:srgbClr val="461D7C"/>
              </a:buClr>
              <a:buFont typeface="Arial" panose="020B0604020202020204" pitchFamily="34" charset="0"/>
              <a:buChar char="•"/>
            </a:pPr>
            <a:endParaRPr lang="en-US" sz="3600" dirty="0">
              <a:solidFill>
                <a:prstClr val="black"/>
              </a:solidFill>
              <a:latin typeface="Times New Roman" pitchFamily="18" charset="0"/>
              <a:cs typeface="Times New Roman" pitchFamily="18" charset="0"/>
            </a:endParaRPr>
          </a:p>
          <a:p>
            <a:pPr marL="89534">
              <a:spcAft>
                <a:spcPts val="1763"/>
              </a:spcAft>
              <a:buClr>
                <a:srgbClr val="461D7C"/>
              </a:buClr>
            </a:pPr>
            <a:r>
              <a:rPr lang="en-US" sz="3600" b="1" dirty="0">
                <a:solidFill>
                  <a:srgbClr val="461D7C"/>
                </a:solidFill>
                <a:latin typeface="Times New Roman" panose="02020603050405020304" pitchFamily="18" charset="0"/>
                <a:cs typeface="Times New Roman" panose="02020603050405020304" pitchFamily="18" charset="0"/>
              </a:rPr>
              <a:t>Experiment 2 (Subjects as random effects)</a:t>
            </a: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No significant VS x question-type interaction for absolute estimation error model, </a:t>
            </a:r>
            <a:r>
              <a:rPr lang="en-US" sz="3600" dirty="0">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 0.07, 95% CI [-.13, .28], </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p</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 .495</a:t>
            </a:r>
            <a:r>
              <a:rPr lang="en-US" sz="3600"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Significant VS x question-type interaction for relative accuracy model, </a:t>
            </a:r>
            <a:r>
              <a:rPr lang="en-US" sz="3600" dirty="0">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 -0.26, 95% CI [-.43, -.09], </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p</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 .003</a:t>
            </a:r>
            <a:r>
              <a:rPr lang="en-US" sz="3600" dirty="0">
                <a:latin typeface="Times New Roman" panose="02020603050405020304" pitchFamily="18" charset="0"/>
                <a:cs typeface="Times New Roman" panose="02020603050405020304" pitchFamily="18" charset="0"/>
              </a:rPr>
              <a:t> </a:t>
            </a:r>
          </a:p>
          <a:p>
            <a:pPr marL="661034" indent="-571500">
              <a:spcAft>
                <a:spcPts val="1763"/>
              </a:spcAft>
              <a:buClr>
                <a:srgbClr val="461D7C"/>
              </a:buClr>
              <a:buFont typeface="Arial" panose="020B0604020202020204" pitchFamily="34" charset="0"/>
              <a:buChar char="•"/>
            </a:pPr>
            <a:r>
              <a:rPr lang="en-US" sz="3600" dirty="0">
                <a:solidFill>
                  <a:prstClr val="black"/>
                </a:solidFill>
                <a:latin typeface="Times New Roman" pitchFamily="18" charset="0"/>
                <a:cs typeface="Times New Roman" pitchFamily="18" charset="0"/>
              </a:rPr>
              <a:t>Significant VS x question-type interaction for over-estimation of rare events model, </a:t>
            </a:r>
            <a:r>
              <a:rPr lang="en-US" sz="3600" dirty="0">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 0.20, 95% CI [.04, .36], </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p</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014</a:t>
            </a:r>
            <a:endParaRPr lang="en-US" sz="3525" dirty="0">
              <a:solidFill>
                <a:prstClr val="black"/>
              </a:solidFill>
              <a:latin typeface="Times New Roman" pitchFamily="18" charset="0"/>
              <a:cs typeface="Times New Roman" pitchFamily="18" charset="0"/>
            </a:endParaRPr>
          </a:p>
        </p:txBody>
      </p:sp>
      <p:sp>
        <p:nvSpPr>
          <p:cNvPr id="59" name="TextBox 58"/>
          <p:cNvSpPr txBox="1"/>
          <p:nvPr/>
        </p:nvSpPr>
        <p:spPr>
          <a:xfrm>
            <a:off x="31338509" y="27034125"/>
            <a:ext cx="8953500" cy="9089668"/>
          </a:xfrm>
          <a:prstGeom prst="rect">
            <a:avLst/>
          </a:prstGeom>
          <a:noFill/>
        </p:spPr>
        <p:txBody>
          <a:bodyPr wrap="square" rtlCol="0">
            <a:spAutoFit/>
          </a:bodyPr>
          <a:lstStyle/>
          <a:p>
            <a:pPr marL="661034" indent="-571500">
              <a:spcBef>
                <a:spcPts val="1371"/>
              </a:spcBef>
              <a:spcAft>
                <a:spcPts val="1371"/>
              </a:spcAft>
              <a:buClr>
                <a:srgbClr val="461D7C"/>
              </a:buClr>
              <a:buSzPct val="100000"/>
              <a:buFont typeface="Arial" panose="020B0604020202020204" pitchFamily="34" charset="0"/>
              <a:buChar char="•"/>
            </a:pPr>
            <a:r>
              <a:rPr lang="en-US" sz="3600" dirty="0">
                <a:solidFill>
                  <a:prstClr val="black"/>
                </a:solidFill>
                <a:latin typeface="Times New Roman" pitchFamily="18" charset="0"/>
                <a:cs typeface="Times New Roman" pitchFamily="18" charset="0"/>
              </a:rPr>
              <a:t>People higher in agreeability tend to get paid more accurately overall.</a:t>
            </a:r>
          </a:p>
          <a:p>
            <a:pPr marL="661034" indent="-571500">
              <a:spcBef>
                <a:spcPts val="1371"/>
              </a:spcBef>
              <a:spcAft>
                <a:spcPts val="1371"/>
              </a:spcAft>
              <a:buClr>
                <a:srgbClr val="461D7C"/>
              </a:buClr>
              <a:buSzPct val="100000"/>
              <a:buFont typeface="Arial" panose="020B0604020202020204" pitchFamily="34" charset="0"/>
              <a:buChar char="•"/>
            </a:pPr>
            <a:r>
              <a:rPr lang="en-US" sz="3600" dirty="0">
                <a:solidFill>
                  <a:prstClr val="black"/>
                </a:solidFill>
                <a:latin typeface="Times New Roman" pitchFamily="18" charset="0"/>
                <a:cs typeface="Times New Roman" pitchFamily="18" charset="0"/>
              </a:rPr>
              <a:t>Medical professionals and journalists might consider :</a:t>
            </a:r>
          </a:p>
          <a:p>
            <a:pPr marL="1487045" lvl="1" indent="-571500">
              <a:spcBef>
                <a:spcPts val="1371"/>
              </a:spcBef>
              <a:spcAft>
                <a:spcPts val="1371"/>
              </a:spcAft>
              <a:buClr>
                <a:srgbClr val="461D7C"/>
              </a:buClr>
              <a:buSzPct val="100000"/>
              <a:buFont typeface="Arial" panose="020B0604020202020204" pitchFamily="34" charset="0"/>
              <a:buChar char="•"/>
            </a:pPr>
            <a:r>
              <a:rPr lang="en-US" sz="3600" dirty="0">
                <a:solidFill>
                  <a:prstClr val="black"/>
                </a:solidFill>
                <a:latin typeface="Times New Roman" pitchFamily="18" charset="0"/>
                <a:cs typeface="Times New Roman" pitchFamily="18" charset="0"/>
              </a:rPr>
              <a:t>Comparing unfamiliar risks to more familiar ones (e.g., compare HPV risks to team sports, </a:t>
            </a:r>
            <a:r>
              <a:rPr lang="en-US" sz="3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Donahue, Hendrix, Sturm, &amp; </a:t>
            </a:r>
            <a:r>
              <a:rPr lang="en-US" sz="36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Zimet</a:t>
            </a:r>
            <a:r>
              <a:rPr lang="en-US" sz="36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2017)</a:t>
            </a:r>
            <a:endParaRPr lang="en-US" sz="3600" dirty="0">
              <a:solidFill>
                <a:prstClr val="black"/>
              </a:solidFill>
              <a:latin typeface="Times New Roman" pitchFamily="18" charset="0"/>
              <a:cs typeface="Times New Roman" pitchFamily="18" charset="0"/>
            </a:endParaRPr>
          </a:p>
          <a:p>
            <a:pPr marL="1487045" lvl="1" indent="-571500">
              <a:spcBef>
                <a:spcPts val="1371"/>
              </a:spcBef>
              <a:spcAft>
                <a:spcPts val="1371"/>
              </a:spcAft>
              <a:buClr>
                <a:srgbClr val="461D7C"/>
              </a:buClr>
              <a:buSzPct val="100000"/>
              <a:buFont typeface="Arial" panose="020B0604020202020204" pitchFamily="34" charset="0"/>
              <a:buChar char="•"/>
            </a:pPr>
            <a:r>
              <a:rPr lang="en-US" sz="3600" dirty="0">
                <a:solidFill>
                  <a:prstClr val="black"/>
                </a:solidFill>
                <a:latin typeface="Times New Roman" pitchFamily="18" charset="0"/>
                <a:cs typeface="Times New Roman" pitchFamily="18" charset="0"/>
              </a:rPr>
              <a:t>Contextualizing numerical information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Barrio, Goldstein, &amp;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Hofman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2016</a:t>
            </a:r>
            <a:r>
              <a:rPr lang="en-US" sz="3600" dirty="0">
                <a:latin typeface="Times New Roman" panose="02020603050405020304" pitchFamily="18" charset="0"/>
                <a:cs typeface="Times New Roman" panose="02020603050405020304" pitchFamily="18" charset="0"/>
              </a:rPr>
              <a:t>)</a:t>
            </a:r>
            <a:endParaRPr lang="en-US" sz="3600" b="1" dirty="0">
              <a:solidFill>
                <a:srgbClr val="CC0000"/>
              </a:solidFill>
              <a:latin typeface="Times New Roman" panose="02020603050405020304" pitchFamily="18" charset="0"/>
              <a:cs typeface="Times New Roman" panose="02020603050405020304" pitchFamily="18" charset="0"/>
            </a:endParaRPr>
          </a:p>
          <a:p>
            <a:pPr marL="89534">
              <a:spcBef>
                <a:spcPts val="1371"/>
              </a:spcBef>
              <a:spcAft>
                <a:spcPts val="1371"/>
              </a:spcAft>
              <a:buClr>
                <a:srgbClr val="CC0000"/>
              </a:buClr>
              <a:buSzPct val="100000"/>
            </a:pPr>
            <a:endParaRPr lang="en-US" sz="3600" b="1" dirty="0">
              <a:solidFill>
                <a:srgbClr val="461D7C"/>
              </a:solidFill>
              <a:latin typeface="Times New Roman" panose="02020603050405020304" pitchFamily="18" charset="0"/>
              <a:cs typeface="Times New Roman" panose="02020603050405020304" pitchFamily="18" charset="0"/>
            </a:endParaRPr>
          </a:p>
          <a:p>
            <a:pPr marL="89534" algn="ctr">
              <a:spcBef>
                <a:spcPts val="1371"/>
              </a:spcBef>
              <a:spcAft>
                <a:spcPts val="1371"/>
              </a:spcAft>
              <a:buClr>
                <a:srgbClr val="CC0000"/>
              </a:buClr>
              <a:buSzPct val="100000"/>
            </a:pPr>
            <a:r>
              <a:rPr lang="en-US" sz="3600" b="1" dirty="0">
                <a:solidFill>
                  <a:srgbClr val="461D7C"/>
                </a:solidFill>
                <a:latin typeface="Times New Roman" panose="02020603050405020304" pitchFamily="18" charset="0"/>
                <a:cs typeface="Times New Roman" panose="02020603050405020304" pitchFamily="18" charset="0"/>
              </a:rPr>
              <a:t>For follow-up questions or copies of this poster: </a:t>
            </a:r>
            <a:r>
              <a:rPr lang="en-US" sz="3600" b="1" dirty="0" smtClean="0">
                <a:solidFill>
                  <a:srgbClr val="461D7C"/>
                </a:solidFill>
                <a:latin typeface="Times New Roman" panose="02020603050405020304" pitchFamily="18" charset="0"/>
                <a:cs typeface="Times New Roman" panose="02020603050405020304" pitchFamily="18" charset="0"/>
              </a:rPr>
              <a:t>jane.doe@lsua.edu</a:t>
            </a:r>
            <a:endParaRPr lang="en-US" sz="3600" b="1" dirty="0">
              <a:solidFill>
                <a:srgbClr val="461D7C"/>
              </a:solidFill>
              <a:latin typeface="Times New Roman" panose="02020603050405020304" pitchFamily="18" charset="0"/>
              <a:cs typeface="Times New Roman" panose="02020603050405020304" pitchFamily="18" charset="0"/>
            </a:endParaRPr>
          </a:p>
        </p:txBody>
      </p:sp>
      <p:pic>
        <p:nvPicPr>
          <p:cNvPr id="60" name="Picture 5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1749336" y="11200881"/>
            <a:ext cx="7772400" cy="9995125"/>
          </a:xfrm>
          <a:prstGeom prst="rect">
            <a:avLst/>
          </a:prstGeom>
        </p:spPr>
      </p:pic>
    </p:spTree>
    <p:extLst>
      <p:ext uri="{BB962C8B-B14F-4D97-AF65-F5344CB8AC3E}">
        <p14:creationId xmlns:p14="http://schemas.microsoft.com/office/powerpoint/2010/main" val="355926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545FE24980E9A40AF0B528DCF495A4A" ma:contentTypeVersion="14" ma:contentTypeDescription="Create a new document." ma:contentTypeScope="" ma:versionID="ef6bd00e12958570f47fbbc008d6b79f">
  <xsd:schema xmlns:xsd="http://www.w3.org/2001/XMLSchema" xmlns:xs="http://www.w3.org/2001/XMLSchema" xmlns:p="http://schemas.microsoft.com/office/2006/metadata/properties" xmlns:ns3="72de61ce-37aa-4556-9d60-038b73718324" xmlns:ns4="08eb9fc9-598b-42a4-bfe8-c81f8b1acf81" targetNamespace="http://schemas.microsoft.com/office/2006/metadata/properties" ma:root="true" ma:fieldsID="414662e7df221eb92a77a9b60eb6833e" ns3:_="" ns4:_="">
    <xsd:import namespace="72de61ce-37aa-4556-9d60-038b73718324"/>
    <xsd:import namespace="08eb9fc9-598b-42a4-bfe8-c81f8b1acf8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de61ce-37aa-4556-9d60-038b737183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8eb9fc9-598b-42a4-bfe8-c81f8b1acf8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4D3867-D67C-4B92-9416-1223CD45CC18}">
  <ds:schemaRefs>
    <ds:schemaRef ds:uri="http://schemas.microsoft.com/office/2006/documentManagement/types"/>
    <ds:schemaRef ds:uri="http://schemas.microsoft.com/office/infopath/2007/PartnerControls"/>
    <ds:schemaRef ds:uri="http://schemas.microsoft.com/office/2006/metadata/properties"/>
    <ds:schemaRef ds:uri="72de61ce-37aa-4556-9d60-038b73718324"/>
    <ds:schemaRef ds:uri="http://purl.org/dc/terms/"/>
    <ds:schemaRef ds:uri="http://purl.org/dc/dcmitype/"/>
    <ds:schemaRef ds:uri="08eb9fc9-598b-42a4-bfe8-c81f8b1acf81"/>
    <ds:schemaRef ds:uri="http://schemas.openxmlformats.org/package/2006/metadata/core-properties"/>
    <ds:schemaRef ds:uri="http://purl.org/dc/elements/1.1/"/>
    <ds:schemaRef ds:uri="http://www.w3.org/XML/1998/namespace"/>
  </ds:schemaRefs>
</ds:datastoreItem>
</file>

<file path=customXml/itemProps2.xml><?xml version="1.0" encoding="utf-8"?>
<ds:datastoreItem xmlns:ds="http://schemas.openxmlformats.org/officeDocument/2006/customXml" ds:itemID="{98433E11-F35A-4620-8335-0AEB89A68C09}">
  <ds:schemaRefs>
    <ds:schemaRef ds:uri="http://schemas.microsoft.com/sharepoint/v3/contenttype/forms"/>
  </ds:schemaRefs>
</ds:datastoreItem>
</file>

<file path=customXml/itemProps3.xml><?xml version="1.0" encoding="utf-8"?>
<ds:datastoreItem xmlns:ds="http://schemas.openxmlformats.org/officeDocument/2006/customXml" ds:itemID="{501912A4-A5F8-45AC-94ED-D8E77C2C3D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de61ce-37aa-4556-9d60-038b73718324"/>
    <ds:schemaRef ds:uri="08eb9fc9-598b-42a4-bfe8-c81f8b1acf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94</TotalTime>
  <Words>622</Words>
  <Application>Microsoft Office PowerPoint</Application>
  <PresentationFormat>Custom</PresentationFormat>
  <Paragraphs>49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Cambria Math</vt:lpstr>
      <vt:lpstr>Symbol</vt:lpstr>
      <vt:lpstr>Times New Roman</vt:lpstr>
      <vt:lpstr>Office Theme</vt:lpstr>
      <vt:lpstr>PowerPoint Presentation</vt:lpstr>
    </vt:vector>
  </TitlesOfParts>
  <Company>LSUA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Waller</dc:creator>
  <cp:lastModifiedBy>Michael Waller</cp:lastModifiedBy>
  <cp:revision>13</cp:revision>
  <dcterms:created xsi:type="dcterms:W3CDTF">2022-03-27T22:24:40Z</dcterms:created>
  <dcterms:modified xsi:type="dcterms:W3CDTF">2022-03-28T00:18:58Z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0x010100F545FE24980E9A40AF0B528DCF495A4A</vt:lpwstr>
  </property>
</Properties>
</file>